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7" r:id="rId2"/>
    <p:sldId id="264" r:id="rId3"/>
    <p:sldId id="266" r:id="rId4"/>
    <p:sldId id="299" r:id="rId5"/>
    <p:sldId id="302" r:id="rId6"/>
    <p:sldId id="303" r:id="rId7"/>
    <p:sldId id="296" r:id="rId8"/>
    <p:sldId id="340" r:id="rId9"/>
    <p:sldId id="280" r:id="rId10"/>
    <p:sldId id="298" r:id="rId11"/>
    <p:sldId id="295" r:id="rId12"/>
    <p:sldId id="310" r:id="rId13"/>
    <p:sldId id="333" r:id="rId14"/>
    <p:sldId id="315" r:id="rId15"/>
    <p:sldId id="314" r:id="rId16"/>
    <p:sldId id="318" r:id="rId17"/>
    <p:sldId id="342" r:id="rId18"/>
    <p:sldId id="343" r:id="rId19"/>
    <p:sldId id="344" r:id="rId20"/>
    <p:sldId id="345" r:id="rId21"/>
    <p:sldId id="321" r:id="rId22"/>
    <p:sldId id="323" r:id="rId23"/>
    <p:sldId id="347" r:id="rId2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stoll" initials="ns" lastIdx="2" clrIdx="0">
    <p:extLst>
      <p:ext uri="{19B8F6BF-5375-455C-9EA6-DF929625EA0E}">
        <p15:presenceInfo xmlns:p15="http://schemas.microsoft.com/office/powerpoint/2012/main" userId="a9233da72804093c" providerId="Windows Live"/>
      </p:ext>
    </p:extLst>
  </p:cmAuthor>
  <p:cmAuthor id="2" name="Travis Glick" initials="TG" lastIdx="2" clrIdx="1">
    <p:extLst>
      <p:ext uri="{19B8F6BF-5375-455C-9EA6-DF929625EA0E}">
        <p15:presenceInfo xmlns:p15="http://schemas.microsoft.com/office/powerpoint/2012/main" userId="Travis Gl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1279" autoAdjust="0"/>
  </p:normalViewPr>
  <p:slideViewPr>
    <p:cSldViewPr snapToGrid="0">
      <p:cViewPr varScale="1">
        <p:scale>
          <a:sx n="78" d="100"/>
          <a:sy n="78" d="100"/>
        </p:scale>
        <p:origin x="708" y="10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EE97AA6-A8D1-4F18-86B3-CA1BCC9EFD75}" type="datetimeFigureOut">
              <a:rPr lang="en-US" smtClean="0"/>
              <a:t>5/20/2019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8BF1A0-8D15-4612-9FC0-64218835CCCB}" type="slidenum">
              <a:rPr lang="en-US" smtClean="0"/>
              <a:t>‹#›</a:t>
            </a:fld>
            <a:endParaRPr lang="en-US"/>
          </a:p>
        </p:txBody>
      </p:sp>
    </p:spTree>
    <p:extLst>
      <p:ext uri="{BB962C8B-B14F-4D97-AF65-F5344CB8AC3E}">
        <p14:creationId xmlns:p14="http://schemas.microsoft.com/office/powerpoint/2010/main" val="16120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3011C6F-EEF3-4D2F-ADB2-78B63FD860EE}" type="datetimeFigureOut">
              <a:rPr lang="en-US" smtClean="0"/>
              <a:t>5/20/2019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46B478F-CB12-4A6D-9CC3-7DFC949840BB}" type="slidenum">
              <a:rPr lang="en-US" smtClean="0"/>
              <a:t>‹#›</a:t>
            </a:fld>
            <a:endParaRPr lang="en-US"/>
          </a:p>
        </p:txBody>
      </p:sp>
    </p:spTree>
    <p:extLst>
      <p:ext uri="{BB962C8B-B14F-4D97-AF65-F5344CB8AC3E}">
        <p14:creationId xmlns:p14="http://schemas.microsoft.com/office/powerpoint/2010/main" val="182377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a:t>
            </a:fld>
            <a:endParaRPr lang="en-US"/>
          </a:p>
        </p:txBody>
      </p:sp>
    </p:spTree>
    <p:extLst>
      <p:ext uri="{BB962C8B-B14F-4D97-AF65-F5344CB8AC3E}">
        <p14:creationId xmlns:p14="http://schemas.microsoft.com/office/powerpoint/2010/main" val="231207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direction with no</a:t>
            </a:r>
            <a:r>
              <a:rPr lang="en-US" baseline="0" dirty="0" smtClean="0"/>
              <a:t> added bus stop, the speeds remain near to their original values. No notable change in speeds.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10</a:t>
            </a:fld>
            <a:endParaRPr lang="en-US"/>
          </a:p>
        </p:txBody>
      </p:sp>
    </p:spTree>
    <p:extLst>
      <p:ext uri="{BB962C8B-B14F-4D97-AF65-F5344CB8AC3E}">
        <p14:creationId xmlns:p14="http://schemas.microsoft.com/office/powerpoint/2010/main" val="359600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bus stop appears. Since the data used to create these plots does not include times where the bus is actually</a:t>
            </a:r>
            <a:r>
              <a:rPr lang="en-US" baseline="0" dirty="0" smtClean="0"/>
              <a:t> stopped, </a:t>
            </a:r>
          </a:p>
          <a:p>
            <a:endParaRPr lang="en-US" baseline="0" dirty="0" smtClean="0"/>
          </a:p>
          <a:p>
            <a:r>
              <a:rPr lang="en-US" baseline="0" dirty="0" smtClean="0"/>
              <a:t>this represents the slowdown experienced by both buses and personal vehicles.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11</a:t>
            </a:fld>
            <a:endParaRPr lang="en-US"/>
          </a:p>
        </p:txBody>
      </p:sp>
    </p:spTree>
    <p:extLst>
      <p:ext uri="{BB962C8B-B14F-4D97-AF65-F5344CB8AC3E}">
        <p14:creationId xmlns:p14="http://schemas.microsoft.com/office/powerpoint/2010/main" val="336959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a:t>
            </a:r>
            <a:r>
              <a:rPr lang="en-US" baseline="0" dirty="0" smtClean="0"/>
              <a:t> at hand: Do road diets increase congestion?</a:t>
            </a:r>
          </a:p>
          <a:p>
            <a:endParaRPr lang="en-US" baseline="0" dirty="0" smtClean="0"/>
          </a:p>
          <a:p>
            <a:r>
              <a:rPr lang="en-US" baseline="0" dirty="0" smtClean="0"/>
              <a:t>Based on this test case and others not included here. The short answer is no. </a:t>
            </a:r>
          </a:p>
          <a:p>
            <a:endParaRPr lang="en-US" baseline="0" dirty="0" smtClean="0"/>
          </a:p>
          <a:p>
            <a:r>
              <a:rPr lang="en-US" baseline="0" dirty="0" smtClean="0"/>
              <a:t>The long answer is not by much.  It doesn’t increase congestion, neither does it decrease congestion. </a:t>
            </a:r>
          </a:p>
          <a:p>
            <a:endParaRPr lang="en-US" baseline="0" dirty="0" smtClean="0"/>
          </a:p>
          <a:p>
            <a:r>
              <a:rPr lang="en-US" baseline="0" dirty="0" smtClean="0"/>
              <a:t>If you add a feature that will slow down buses (like a stop) general traffic is likely to feel that effect.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12</a:t>
            </a:fld>
            <a:endParaRPr lang="en-US"/>
          </a:p>
        </p:txBody>
      </p:sp>
    </p:spTree>
    <p:extLst>
      <p:ext uri="{BB962C8B-B14F-4D97-AF65-F5344CB8AC3E}">
        <p14:creationId xmlns:p14="http://schemas.microsoft.com/office/powerpoint/2010/main" val="371506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Tilikum</a:t>
            </a:r>
            <a:r>
              <a:rPr lang="en-US" baseline="0" dirty="0" smtClean="0"/>
              <a:t> </a:t>
            </a:r>
            <a:r>
              <a:rPr lang="en-US" baseline="0" dirty="0" smtClean="0"/>
              <a:t>crossing i</a:t>
            </a:r>
            <a:r>
              <a:rPr lang="en-US" dirty="0" smtClean="0"/>
              <a:t>s </a:t>
            </a:r>
            <a:r>
              <a:rPr lang="en-US" dirty="0" smtClean="0"/>
              <a:t>the largest bridge</a:t>
            </a:r>
            <a:r>
              <a:rPr lang="en-US" baseline="0" dirty="0" smtClean="0"/>
              <a:t> in the united states that does not carry personal vehicles. </a:t>
            </a:r>
          </a:p>
          <a:p>
            <a:endParaRPr lang="en-US" baseline="0" dirty="0" smtClean="0"/>
          </a:p>
          <a:p>
            <a:r>
              <a:rPr lang="en-US" baseline="0" dirty="0" smtClean="0"/>
              <a:t>It is dedicated to transit, specific the max, street car, and buses, as well as wide bike and pedestrian travel lanes. </a:t>
            </a:r>
            <a:endParaRPr lang="en-US" baseline="0" dirty="0" smtClean="0"/>
          </a:p>
          <a:p>
            <a:endParaRPr lang="en-US" baseline="0" dirty="0" smtClean="0"/>
          </a:p>
          <a:p>
            <a:r>
              <a:rPr lang="en-US" baseline="0" dirty="0" smtClean="0"/>
              <a:t>[click]</a:t>
            </a:r>
          </a:p>
          <a:p>
            <a:endParaRPr lang="en-US" baseline="0" dirty="0" smtClean="0"/>
          </a:p>
          <a:p>
            <a:r>
              <a:rPr lang="en-US" dirty="0" smtClean="0"/>
              <a:t>First, we will look at the approach to the changed route. This part of Route 9 experienced only a</a:t>
            </a:r>
            <a:r>
              <a:rPr lang="en-US" baseline="0" dirty="0" smtClean="0"/>
              <a:t> repainting of existing lines. </a:t>
            </a:r>
          </a:p>
          <a:p>
            <a:endParaRPr lang="en-US" baseline="0" dirty="0" smtClean="0"/>
          </a:p>
          <a:p>
            <a:r>
              <a:rPr lang="en-US" baseline="0" dirty="0" smtClean="0"/>
              <a:t>The type of markings did not change. </a:t>
            </a:r>
            <a:endParaRPr lang="en-US" dirty="0" smtClean="0"/>
          </a:p>
          <a:p>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13</a:t>
            </a:fld>
            <a:endParaRPr lang="en-US"/>
          </a:p>
        </p:txBody>
      </p:sp>
    </p:spTree>
    <p:extLst>
      <p:ext uri="{BB962C8B-B14F-4D97-AF65-F5344CB8AC3E}">
        <p14:creationId xmlns:p14="http://schemas.microsoft.com/office/powerpoint/2010/main" val="2043854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towards the city center, </a:t>
            </a:r>
            <a:r>
              <a:rPr lang="en-US" baseline="0" dirty="0" smtClean="0"/>
              <a:t>travel speeds increased during the congested parts of the day when you compare averages from before and after. </a:t>
            </a:r>
          </a:p>
          <a:p>
            <a:endParaRPr lang="en-US" baseline="0" dirty="0" smtClean="0"/>
          </a:p>
          <a:p>
            <a:r>
              <a:rPr lang="en-US" baseline="0" dirty="0" smtClean="0"/>
              <a:t>According to this type of graphic, we can see that about 15 percent of vehicles saw a increase in travel speeds.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14</a:t>
            </a:fld>
            <a:endParaRPr lang="en-US"/>
          </a:p>
        </p:txBody>
      </p:sp>
    </p:spTree>
    <p:extLst>
      <p:ext uri="{BB962C8B-B14F-4D97-AF65-F5344CB8AC3E}">
        <p14:creationId xmlns:p14="http://schemas.microsoft.com/office/powerpoint/2010/main" val="1712150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time of day </a:t>
            </a:r>
          </a:p>
          <a:p>
            <a:endParaRPr lang="en-US" dirty="0" smtClean="0"/>
          </a:p>
          <a:p>
            <a:r>
              <a:rPr lang="en-US" dirty="0" smtClean="0"/>
              <a:t>[click]</a:t>
            </a:r>
          </a:p>
          <a:p>
            <a:endParaRPr lang="en-US" dirty="0" smtClean="0"/>
          </a:p>
          <a:p>
            <a:r>
              <a:rPr lang="en-US" dirty="0" smtClean="0"/>
              <a:t>It is clear that the morning commute remained largely unaffected</a:t>
            </a:r>
          </a:p>
          <a:p>
            <a:endParaRPr lang="en-US" baseline="0" dirty="0" smtClean="0"/>
          </a:p>
          <a:p>
            <a:r>
              <a:rPr lang="en-US" baseline="0" dirty="0" smtClean="0"/>
              <a:t>[click]</a:t>
            </a:r>
          </a:p>
          <a:p>
            <a:endParaRPr lang="en-US" baseline="0" dirty="0" smtClean="0"/>
          </a:p>
          <a:p>
            <a:r>
              <a:rPr lang="en-US" baseline="0" dirty="0" smtClean="0"/>
              <a:t>In contrast, the evening commute into the city center experienced a notable increase in travel speeds. </a:t>
            </a:r>
          </a:p>
          <a:p>
            <a:endParaRPr lang="en-US" baseline="0" dirty="0" smtClean="0"/>
          </a:p>
          <a:p>
            <a:r>
              <a:rPr lang="en-US" baseline="0" dirty="0" smtClean="0"/>
              <a:t>Again, this is the location without bus stops or intersections. </a:t>
            </a:r>
          </a:p>
          <a:p>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15</a:t>
            </a:fld>
            <a:endParaRPr lang="en-US"/>
          </a:p>
        </p:txBody>
      </p:sp>
    </p:spTree>
    <p:extLst>
      <p:ext uri="{BB962C8B-B14F-4D97-AF65-F5344CB8AC3E}">
        <p14:creationId xmlns:p14="http://schemas.microsoft.com/office/powerpoint/2010/main" val="79706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segment we were examining before, It is on the east</a:t>
            </a:r>
            <a:r>
              <a:rPr lang="en-US" baseline="0" dirty="0" smtClean="0"/>
              <a:t> side of the river. </a:t>
            </a:r>
          </a:p>
          <a:p>
            <a:endParaRPr lang="en-US" baseline="0" dirty="0" smtClean="0"/>
          </a:p>
          <a:p>
            <a:r>
              <a:rPr lang="en-US" baseline="0" dirty="0" smtClean="0"/>
              <a:t>[click]</a:t>
            </a:r>
          </a:p>
          <a:p>
            <a:endParaRPr lang="en-US" baseline="0" dirty="0" smtClean="0"/>
          </a:p>
          <a:p>
            <a:r>
              <a:rPr lang="en-US" baseline="0" dirty="0" smtClean="0"/>
              <a:t>The route changed as shown here. We will examine travel </a:t>
            </a:r>
            <a:r>
              <a:rPr lang="en-US" baseline="0" dirty="0" smtClean="0"/>
              <a:t>times over this changed segment.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16</a:t>
            </a:fld>
            <a:endParaRPr lang="en-US"/>
          </a:p>
        </p:txBody>
      </p:sp>
    </p:spTree>
    <p:extLst>
      <p:ext uri="{BB962C8B-B14F-4D97-AF65-F5344CB8AC3E}">
        <p14:creationId xmlns:p14="http://schemas.microsoft.com/office/powerpoint/2010/main" val="97314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trips inbound to Portland City center, most the trips experienced </a:t>
            </a:r>
            <a:r>
              <a:rPr lang="en-US" baseline="0" dirty="0" smtClean="0"/>
              <a:t>an </a:t>
            </a:r>
            <a:r>
              <a:rPr lang="en-US" baseline="0" dirty="0" smtClean="0"/>
              <a:t>increased travel time. Except for the very slowest trips. </a:t>
            </a:r>
          </a:p>
          <a:p>
            <a:endParaRPr lang="en-US" baseline="0" dirty="0" smtClean="0"/>
          </a:p>
          <a:p>
            <a:r>
              <a:rPr lang="en-US" baseline="0" dirty="0" smtClean="0"/>
              <a:t>While slower trips is not usually considered ideal, the improved regularity of travel times is a notable improvement for planning purposes.</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17</a:t>
            </a:fld>
            <a:endParaRPr lang="en-US"/>
          </a:p>
        </p:txBody>
      </p:sp>
    </p:spTree>
    <p:extLst>
      <p:ext uri="{BB962C8B-B14F-4D97-AF65-F5344CB8AC3E}">
        <p14:creationId xmlns:p14="http://schemas.microsoft.com/office/powerpoint/2010/main" val="319829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smtClean="0"/>
              <a:t>example</a:t>
            </a:r>
            <a:r>
              <a:rPr lang="en-US" dirty="0" smtClean="0"/>
              <a:t>, the</a:t>
            </a:r>
            <a:r>
              <a:rPr lang="en-US" baseline="0" dirty="0" smtClean="0"/>
              <a:t> AM peak previously saw trips ranging from 6 minutes to mid 20s. </a:t>
            </a:r>
          </a:p>
          <a:p>
            <a:endParaRPr lang="en-US" baseline="0" dirty="0" smtClean="0"/>
          </a:p>
          <a:p>
            <a:r>
              <a:rPr lang="en-US" baseline="0" dirty="0" smtClean="0"/>
              <a:t>After, they range from about 12 to 16. </a:t>
            </a:r>
            <a:r>
              <a:rPr lang="en-US" baseline="0" dirty="0" smtClean="0"/>
              <a:t>Even those this is generally slower, this </a:t>
            </a:r>
            <a:r>
              <a:rPr lang="en-US" baseline="0" dirty="0" smtClean="0"/>
              <a:t>is much easier to keep buses on time and to avoided bunching.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18</a:t>
            </a:fld>
            <a:endParaRPr lang="en-US"/>
          </a:p>
        </p:txBody>
      </p:sp>
    </p:spTree>
    <p:extLst>
      <p:ext uri="{BB962C8B-B14F-4D97-AF65-F5344CB8AC3E}">
        <p14:creationId xmlns:p14="http://schemas.microsoft.com/office/powerpoint/2010/main" val="593530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Outbound from the city center, more trips experienced an improved travel time, but the</a:t>
            </a:r>
            <a:r>
              <a:rPr lang="en-US" baseline="0" dirty="0" smtClean="0"/>
              <a:t> majority still experienced increased travel times. </a:t>
            </a:r>
          </a:p>
          <a:p>
            <a:endParaRPr lang="en-US" baseline="0" dirty="0" smtClean="0"/>
          </a:p>
          <a:p>
            <a:r>
              <a:rPr lang="en-US" baseline="0" dirty="0" smtClean="0"/>
              <a:t>Again, the variation between the best and worst trip times is notably improved.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19</a:t>
            </a:fld>
            <a:endParaRPr lang="en-US"/>
          </a:p>
        </p:txBody>
      </p:sp>
    </p:spTree>
    <p:extLst>
      <p:ext uri="{BB962C8B-B14F-4D97-AF65-F5344CB8AC3E}">
        <p14:creationId xmlns:p14="http://schemas.microsoft.com/office/powerpoint/2010/main" val="87266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do we care?</a:t>
            </a:r>
          </a:p>
          <a:p>
            <a:endParaRPr lang="en-US" baseline="0" dirty="0" smtClean="0"/>
          </a:p>
          <a:p>
            <a:r>
              <a:rPr lang="en-US" baseline="0" dirty="0" smtClean="0"/>
              <a:t>Analysis of roadway performance inform decisions by policy makers, transit agencies and these decisions influence travel speeds, reliability and costs to both the user and the agency. </a:t>
            </a:r>
          </a:p>
          <a:p>
            <a:endParaRPr lang="en-US" baseline="0" dirty="0" smtClean="0"/>
          </a:p>
          <a:p>
            <a:r>
              <a:rPr lang="en-US" baseline="0" dirty="0" smtClean="0"/>
              <a:t>As for road diets, which I will dive deeper into later, they have been well studied, but not by transit and not for transit, which has been excluded from many of those analysis. </a:t>
            </a:r>
          </a:p>
          <a:p>
            <a:endParaRPr lang="en-US" baseline="0" dirty="0" smtClean="0"/>
          </a:p>
          <a:p>
            <a:r>
              <a:rPr lang="en-US" baseline="0" dirty="0" smtClean="0"/>
              <a:t>What is the impact? </a:t>
            </a:r>
          </a:p>
          <a:p>
            <a:endParaRPr lang="en-US" baseline="0" dirty="0" smtClean="0"/>
          </a:p>
          <a:p>
            <a:r>
              <a:rPr lang="en-US" baseline="0" dirty="0" smtClean="0"/>
              <a:t>We know that buses have been used in the past to look at roadway segments, some of my own work did just that. Using buses as probes works, because they have been shown to experience the same delays as vehicles. However, the reverse is not always true. For example, buses stop at locations where cars to do not, (bus stops)</a:t>
            </a:r>
          </a:p>
          <a:p>
            <a:endParaRPr lang="en-US" baseline="0" dirty="0" smtClean="0"/>
          </a:p>
          <a:p>
            <a:r>
              <a:rPr lang="en-US" baseline="0" dirty="0" smtClean="0"/>
              <a:t>Finally, this study seeks to evaluate the performance of buses as they cross the </a:t>
            </a:r>
            <a:r>
              <a:rPr lang="en-US" baseline="0" dirty="0" err="1" smtClean="0"/>
              <a:t>Tilikum</a:t>
            </a:r>
            <a:r>
              <a:rPr lang="en-US" baseline="0" dirty="0" smtClean="0"/>
              <a:t> Crossing and see how reality compares with originally stated goals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46B478F-CB12-4A6D-9CC3-7DFC949840BB}" type="slidenum">
              <a:rPr lang="en-US" smtClean="0"/>
              <a:t>2</a:t>
            </a:fld>
            <a:endParaRPr lang="en-US"/>
          </a:p>
        </p:txBody>
      </p:sp>
    </p:spTree>
    <p:extLst>
      <p:ext uri="{BB962C8B-B14F-4D97-AF65-F5344CB8AC3E}">
        <p14:creationId xmlns:p14="http://schemas.microsoft.com/office/powerpoint/2010/main" val="4253809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PM peak outbound from the city center,</a:t>
            </a:r>
            <a:r>
              <a:rPr lang="en-US" baseline="0" dirty="0" smtClean="0"/>
              <a:t> we get a different story. </a:t>
            </a:r>
          </a:p>
          <a:p>
            <a:endParaRPr lang="en-US" baseline="0" dirty="0" smtClean="0"/>
          </a:p>
          <a:p>
            <a:r>
              <a:rPr lang="en-US" baseline="0" dirty="0" smtClean="0"/>
              <a:t>The vast majority of trips saw and improved trip time an </a:t>
            </a:r>
            <a:r>
              <a:rPr lang="en-US" baseline="0" dirty="0" smtClean="0"/>
              <a:t>experienced benefits </a:t>
            </a:r>
            <a:r>
              <a:rPr lang="en-US" baseline="0" dirty="0" smtClean="0"/>
              <a:t>of consistency.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20</a:t>
            </a:fld>
            <a:endParaRPr lang="en-US"/>
          </a:p>
        </p:txBody>
      </p:sp>
    </p:spTree>
    <p:extLst>
      <p:ext uri="{BB962C8B-B14F-4D97-AF65-F5344CB8AC3E}">
        <p14:creationId xmlns:p14="http://schemas.microsoft.com/office/powerpoint/2010/main" val="258584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Overall travel times did appear to increase as a result of the new bridge. </a:t>
            </a:r>
          </a:p>
          <a:p>
            <a:endParaRPr lang="en-US" baseline="0" dirty="0" smtClean="0"/>
          </a:p>
          <a:p>
            <a:r>
              <a:rPr lang="en-US" baseline="0" dirty="0" smtClean="0"/>
              <a:t>The variability of travel times in the peak periods were reduced which will make it easier for TriMet to make schedules.</a:t>
            </a:r>
          </a:p>
          <a:p>
            <a:endParaRPr lang="en-US" baseline="0" dirty="0" smtClean="0"/>
          </a:p>
          <a:p>
            <a:r>
              <a:rPr lang="en-US" baseline="0" dirty="0" smtClean="0"/>
              <a:t>They may have less need of added buses during these times which will save money</a:t>
            </a:r>
            <a:r>
              <a:rPr lang="en-US" baseline="0" dirty="0" smtClean="0"/>
              <a:t>.</a:t>
            </a:r>
          </a:p>
        </p:txBody>
      </p:sp>
      <p:sp>
        <p:nvSpPr>
          <p:cNvPr id="4" name="Slide Number Placeholder 3"/>
          <p:cNvSpPr>
            <a:spLocks noGrp="1"/>
          </p:cNvSpPr>
          <p:nvPr>
            <p:ph type="sldNum" sz="quarter" idx="10"/>
          </p:nvPr>
        </p:nvSpPr>
        <p:spPr/>
        <p:txBody>
          <a:bodyPr/>
          <a:lstStyle/>
          <a:p>
            <a:fld id="{446B478F-CB12-4A6D-9CC3-7DFC949840BB}" type="slidenum">
              <a:rPr lang="en-US" smtClean="0"/>
              <a:t>21</a:t>
            </a:fld>
            <a:endParaRPr lang="en-US"/>
          </a:p>
        </p:txBody>
      </p:sp>
    </p:spTree>
    <p:extLst>
      <p:ext uri="{BB962C8B-B14F-4D97-AF65-F5344CB8AC3E}">
        <p14:creationId xmlns:p14="http://schemas.microsoft.com/office/powerpoint/2010/main" val="6835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Overall, these methodologies can quantify the effects caused by changes to roadways using a new application of high resolution data. </a:t>
            </a:r>
          </a:p>
          <a:p>
            <a:endParaRPr lang="en-US" baseline="0" dirty="0" smtClean="0"/>
          </a:p>
          <a:p>
            <a:r>
              <a:rPr lang="en-US" baseline="0" dirty="0" smtClean="0"/>
              <a:t>Buses may be used as probe vehicles to examine the behavior of general traffic</a:t>
            </a:r>
          </a:p>
          <a:p>
            <a:endParaRPr lang="en-US" baseline="0" dirty="0" smtClean="0"/>
          </a:p>
          <a:p>
            <a:r>
              <a:rPr lang="en-US" baseline="0" dirty="0" smtClean="0"/>
              <a:t>And can show </a:t>
            </a:r>
            <a:r>
              <a:rPr lang="en-US" baseline="0" dirty="0" smtClean="0"/>
              <a:t>not </a:t>
            </a:r>
            <a:r>
              <a:rPr lang="en-US" baseline="0" dirty="0" smtClean="0"/>
              <a:t>only changes in speeds, but also changes in speed variability. </a:t>
            </a:r>
          </a:p>
          <a:p>
            <a:endParaRPr lang="en-US" baseline="0" dirty="0" smtClean="0"/>
          </a:p>
          <a:p>
            <a:r>
              <a:rPr lang="en-US" baseline="0" dirty="0" smtClean="0"/>
              <a:t>While not the purpose of this study, which aimed to show a methodology, I personally approve of the new bridge and think road diets are a good idea. </a:t>
            </a:r>
          </a:p>
        </p:txBody>
      </p:sp>
      <p:sp>
        <p:nvSpPr>
          <p:cNvPr id="4" name="Slide Number Placeholder 3"/>
          <p:cNvSpPr>
            <a:spLocks noGrp="1"/>
          </p:cNvSpPr>
          <p:nvPr>
            <p:ph type="sldNum" sz="quarter" idx="10"/>
          </p:nvPr>
        </p:nvSpPr>
        <p:spPr/>
        <p:txBody>
          <a:bodyPr/>
          <a:lstStyle/>
          <a:p>
            <a:fld id="{446B478F-CB12-4A6D-9CC3-7DFC949840BB}" type="slidenum">
              <a:rPr lang="en-US" smtClean="0"/>
              <a:t>22</a:t>
            </a:fld>
            <a:endParaRPr lang="en-US"/>
          </a:p>
        </p:txBody>
      </p:sp>
    </p:spTree>
    <p:extLst>
      <p:ext uri="{BB962C8B-B14F-4D97-AF65-F5344CB8AC3E}">
        <p14:creationId xmlns:p14="http://schemas.microsoft.com/office/powerpoint/2010/main" val="12818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p>
          <a:p>
            <a:endParaRPr lang="en-US" baseline="0" dirty="0" smtClean="0"/>
          </a:p>
          <a:p>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23</a:t>
            </a:fld>
            <a:endParaRPr lang="en-US"/>
          </a:p>
        </p:txBody>
      </p:sp>
    </p:spTree>
    <p:extLst>
      <p:ext uri="{BB962C8B-B14F-4D97-AF65-F5344CB8AC3E}">
        <p14:creationId xmlns:p14="http://schemas.microsoft.com/office/powerpoint/2010/main" val="49779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source of the data is High-resolution</a:t>
            </a:r>
            <a:r>
              <a:rPr lang="en-US" baseline="0" dirty="0" smtClean="0"/>
              <a:t> GPS data collected onboard buses. Every five seconds, a GPS coordinate and a timestamp are recorded on every bus in TriMet’s network. </a:t>
            </a:r>
            <a:endParaRPr lang="en-US" dirty="0" smtClean="0"/>
          </a:p>
          <a:p>
            <a:endParaRPr lang="en-US" dirty="0" smtClean="0"/>
          </a:p>
          <a:p>
            <a:r>
              <a:rPr lang="en-US" dirty="0" smtClean="0"/>
              <a:t>The second of the data sources is stop level data. This type of data</a:t>
            </a:r>
            <a:r>
              <a:rPr lang="en-US" baseline="0" dirty="0" smtClean="0"/>
              <a:t> is widespread across transit agencies and has been used for years to analyze the operations of transit routes and bus stops. </a:t>
            </a:r>
          </a:p>
          <a:p>
            <a:endParaRPr lang="en-US" baseline="0" dirty="0" smtClean="0"/>
          </a:p>
          <a:p>
            <a:r>
              <a:rPr lang="en-US" baseline="0" dirty="0" smtClean="0"/>
              <a:t>Stop level data comes with a built in flaw. It is limited to activities at a bus stop or the average metrics of actions between them like speed. While is would be possible to determine that a problem occurred between stop A and stop B. the specific location of the problem is structurally difficult to determine. </a:t>
            </a:r>
          </a:p>
          <a:p>
            <a:endParaRPr lang="en-US" baseline="0" dirty="0" smtClean="0"/>
          </a:p>
          <a:p>
            <a:r>
              <a:rPr lang="en-US" baseline="0" dirty="0" smtClean="0"/>
              <a:t>Disturbance data, which is less widespread, but available from TriMet collects data each and every time the wheels of the bus stop moving. This event can occur at crosswalks, bus stops, intersections, or just from congestion. It tells you if the stop was planned or not, but not much else. </a:t>
            </a:r>
          </a:p>
          <a:p>
            <a:endParaRPr lang="en-US" baseline="0" dirty="0" smtClean="0"/>
          </a:p>
          <a:p>
            <a:r>
              <a:rPr lang="en-US" baseline="0" dirty="0" smtClean="0"/>
              <a:t>This information can help determine what is happening between bus stops, but can’t distinguish between segments where speeds fluctuate but average 15 miles per hour and segments that are actual 15 miles per hour (if the wheels don’t stop). </a:t>
            </a:r>
          </a:p>
          <a:p>
            <a:endParaRPr lang="en-US" baseline="0" dirty="0" smtClean="0"/>
          </a:p>
          <a:p>
            <a:r>
              <a:rPr lang="en-US" baseline="0" dirty="0" smtClean="0"/>
              <a:t>These data sources are free and can be requested using a Freedom of Information Act request or by sending a polite email to TriMet. </a:t>
            </a:r>
          </a:p>
          <a:p>
            <a:endParaRPr lang="en-US" baseline="0" dirty="0" smtClean="0"/>
          </a:p>
          <a:p>
            <a:r>
              <a:rPr lang="en-US" sz="1200" kern="1200" dirty="0" smtClean="0">
                <a:solidFill>
                  <a:schemeClr val="tx1"/>
                </a:solidFill>
                <a:effectLst/>
                <a:latin typeface="+mn-lt"/>
                <a:ea typeface="+mn-ea"/>
                <a:cs typeface="+mn-cs"/>
              </a:rPr>
              <a:t>I should add that the data requires a great deal of cleaning and cost is hard to quantify</a:t>
            </a:r>
            <a:r>
              <a:rPr lang="en-US" sz="1200" kern="1200" baseline="0" dirty="0" smtClean="0">
                <a:solidFill>
                  <a:schemeClr val="tx1"/>
                </a:solidFill>
                <a:effectLst/>
                <a:latin typeface="+mn-lt"/>
                <a:ea typeface="+mn-ea"/>
                <a:cs typeface="+mn-cs"/>
              </a:rPr>
              <a:t>. The data changes over time and codes must be regularly updated.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the </a:t>
            </a:r>
            <a:r>
              <a:rPr lang="en-US" sz="1200" kern="1200" dirty="0" smtClean="0">
                <a:solidFill>
                  <a:schemeClr val="tx1"/>
                </a:solidFill>
                <a:effectLst/>
                <a:latin typeface="+mn-lt"/>
                <a:ea typeface="+mn-ea"/>
                <a:cs typeface="+mn-cs"/>
              </a:rPr>
              <a:t>data structure changed from the before and after studies. They include deadheads and route deviations. Using HR</a:t>
            </a:r>
            <a:r>
              <a:rPr lang="en-US" sz="1200" kern="1200" baseline="0" dirty="0" smtClean="0">
                <a:solidFill>
                  <a:schemeClr val="tx1"/>
                </a:solidFill>
                <a:effectLst/>
                <a:latin typeface="+mn-lt"/>
                <a:ea typeface="+mn-ea"/>
                <a:cs typeface="+mn-cs"/>
              </a:rPr>
              <a:t> data </a:t>
            </a:r>
            <a:r>
              <a:rPr lang="en-US" sz="1200" kern="1200" dirty="0" smtClean="0">
                <a:solidFill>
                  <a:schemeClr val="tx1"/>
                </a:solidFill>
                <a:effectLst/>
                <a:latin typeface="+mn-lt"/>
                <a:ea typeface="+mn-ea"/>
                <a:cs typeface="+mn-cs"/>
              </a:rPr>
              <a:t>seems easy in theory, but there are many complications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practice.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3</a:t>
            </a:fld>
            <a:endParaRPr lang="en-US"/>
          </a:p>
        </p:txBody>
      </p:sp>
    </p:spTree>
    <p:extLst>
      <p:ext uri="{BB962C8B-B14F-4D97-AF65-F5344CB8AC3E}">
        <p14:creationId xmlns:p14="http://schemas.microsoft.com/office/powerpoint/2010/main" val="119762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 of this presentation,</a:t>
            </a:r>
            <a:r>
              <a:rPr lang="en-US" baseline="0" dirty="0" smtClean="0"/>
              <a:t> I will describe just one case scenario that accurately explains the process. </a:t>
            </a:r>
          </a:p>
          <a:p>
            <a:endParaRPr lang="en-US" baseline="0" dirty="0" smtClean="0"/>
          </a:p>
          <a:p>
            <a:r>
              <a:rPr lang="en-US" baseline="0" dirty="0" smtClean="0"/>
              <a:t>A segment of a route is identified as the area that should be examined. That study area may be about a mile long. </a:t>
            </a:r>
          </a:p>
          <a:p>
            <a:endParaRPr lang="en-US" baseline="0" dirty="0" smtClean="0"/>
          </a:p>
          <a:p>
            <a:r>
              <a:rPr lang="en-US" baseline="0" dirty="0" smtClean="0"/>
              <a:t>It is then divided into 25 ft. segments. Each segment has known </a:t>
            </a:r>
            <a:r>
              <a:rPr lang="en-US" baseline="0" dirty="0" smtClean="0"/>
              <a:t>coordinates, a </a:t>
            </a:r>
            <a:r>
              <a:rPr lang="en-US" baseline="0" dirty="0" smtClean="0"/>
              <a:t>center </a:t>
            </a:r>
            <a:r>
              <a:rPr lang="en-US" baseline="0" dirty="0" smtClean="0"/>
              <a:t>point. </a:t>
            </a:r>
            <a:endParaRPr lang="en-US" baseline="0" dirty="0" smtClean="0"/>
          </a:p>
          <a:p>
            <a:endParaRPr lang="en-US" baseline="0" dirty="0" smtClean="0"/>
          </a:p>
          <a:p>
            <a:r>
              <a:rPr lang="en-US" baseline="0" dirty="0" smtClean="0"/>
              <a:t>Data is then extracted from the entire set of buses, such that each bus provides its speed as it crosses each center point. </a:t>
            </a:r>
          </a:p>
          <a:p>
            <a:endParaRPr lang="en-US" baseline="0" dirty="0" smtClean="0"/>
          </a:p>
          <a:p>
            <a:r>
              <a:rPr lang="en-US" baseline="0" dirty="0" smtClean="0"/>
              <a:t>Each segment now has a list of speeds that define it and these speeds can be processed for percentiles or moving averages by time of day (as was done here)</a:t>
            </a:r>
          </a:p>
        </p:txBody>
      </p:sp>
      <p:sp>
        <p:nvSpPr>
          <p:cNvPr id="4" name="Slide Number Placeholder 3"/>
          <p:cNvSpPr>
            <a:spLocks noGrp="1"/>
          </p:cNvSpPr>
          <p:nvPr>
            <p:ph type="sldNum" sz="quarter" idx="10"/>
          </p:nvPr>
        </p:nvSpPr>
        <p:spPr/>
        <p:txBody>
          <a:bodyPr/>
          <a:lstStyle/>
          <a:p>
            <a:fld id="{446B478F-CB12-4A6D-9CC3-7DFC949840BB}" type="slidenum">
              <a:rPr lang="en-US" smtClean="0"/>
              <a:t>4</a:t>
            </a:fld>
            <a:endParaRPr lang="en-US"/>
          </a:p>
        </p:txBody>
      </p:sp>
    </p:spTree>
    <p:extLst>
      <p:ext uri="{BB962C8B-B14F-4D97-AF65-F5344CB8AC3E}">
        <p14:creationId xmlns:p14="http://schemas.microsoft.com/office/powerpoint/2010/main" val="405562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speeds can be processed for percentiles as shown here. </a:t>
            </a:r>
          </a:p>
          <a:p>
            <a:endParaRPr lang="en-US" baseline="0" dirty="0" smtClean="0"/>
          </a:p>
          <a:p>
            <a:r>
              <a:rPr lang="en-US" baseline="0" dirty="0" smtClean="0"/>
              <a:t>The y axis is percentiles and the x axis is location (this is the results for our third study area (Powell Blvd)</a:t>
            </a:r>
          </a:p>
          <a:p>
            <a:endParaRPr lang="en-US" baseline="0" dirty="0" smtClean="0"/>
          </a:p>
          <a:p>
            <a:r>
              <a:rPr lang="en-US" baseline="0" dirty="0" smtClean="0"/>
              <a:t>The spikes at 2700, 3300, and 4000 are all bus stops. </a:t>
            </a:r>
          </a:p>
          <a:p>
            <a:endParaRPr lang="en-US" baseline="0" dirty="0" smtClean="0"/>
          </a:p>
          <a:p>
            <a:r>
              <a:rPr lang="en-US" baseline="0" dirty="0" smtClean="0"/>
              <a:t>There are no bus stops between 0 and 2700. It is one of the longest stretches of this Route without a stop. </a:t>
            </a:r>
          </a:p>
          <a:p>
            <a:endParaRPr lang="en-US" baseline="0" dirty="0" smtClean="0"/>
          </a:p>
          <a:p>
            <a:r>
              <a:rPr lang="en-US" baseline="0" dirty="0" smtClean="0"/>
              <a:t>[click]</a:t>
            </a:r>
          </a:p>
          <a:p>
            <a:endParaRPr lang="en-US" baseline="0" dirty="0" smtClean="0"/>
          </a:p>
          <a:p>
            <a:r>
              <a:rPr lang="en-US" baseline="0" dirty="0" smtClean="0"/>
              <a:t>The red you see below the 25</a:t>
            </a:r>
            <a:r>
              <a:rPr lang="en-US" baseline="30000" dirty="0" smtClean="0"/>
              <a:t>th</a:t>
            </a:r>
            <a:r>
              <a:rPr lang="en-US" baseline="0" dirty="0" smtClean="0"/>
              <a:t> percentile in this area is not caused by bus stops or intersections, as there are neither. It is general congestion.</a:t>
            </a:r>
          </a:p>
        </p:txBody>
      </p:sp>
      <p:sp>
        <p:nvSpPr>
          <p:cNvPr id="4" name="Slide Number Placeholder 3"/>
          <p:cNvSpPr>
            <a:spLocks noGrp="1"/>
          </p:cNvSpPr>
          <p:nvPr>
            <p:ph type="sldNum" sz="quarter" idx="10"/>
          </p:nvPr>
        </p:nvSpPr>
        <p:spPr/>
        <p:txBody>
          <a:bodyPr/>
          <a:lstStyle/>
          <a:p>
            <a:fld id="{446B478F-CB12-4A6D-9CC3-7DFC949840BB}" type="slidenum">
              <a:rPr lang="en-US" smtClean="0"/>
              <a:t>5</a:t>
            </a:fld>
            <a:endParaRPr lang="en-US"/>
          </a:p>
        </p:txBody>
      </p:sp>
    </p:spTree>
    <p:extLst>
      <p:ext uri="{BB962C8B-B14F-4D97-AF65-F5344CB8AC3E}">
        <p14:creationId xmlns:p14="http://schemas.microsoft.com/office/powerpoint/2010/main" val="398087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set</a:t>
            </a:r>
            <a:r>
              <a:rPr lang="en-US" baseline="0" dirty="0" smtClean="0"/>
              <a:t> of speeds can be analyzed for time of day using moving averages. </a:t>
            </a:r>
          </a:p>
          <a:p>
            <a:endParaRPr lang="en-US" baseline="0" dirty="0" smtClean="0"/>
          </a:p>
          <a:p>
            <a:r>
              <a:rPr lang="en-US" baseline="0" dirty="0" smtClean="0"/>
              <a:t>In this case, the significant congestion in the morning and more spread out congestion in the evening become apparent. </a:t>
            </a:r>
          </a:p>
          <a:p>
            <a:endParaRPr lang="en-US" baseline="0" dirty="0" smtClean="0"/>
          </a:p>
          <a:p>
            <a:r>
              <a:rPr lang="en-US" baseline="0" dirty="0" smtClean="0"/>
              <a:t>[click]</a:t>
            </a:r>
          </a:p>
          <a:p>
            <a:endParaRPr lang="en-US" baseline="0" dirty="0" smtClean="0"/>
          </a:p>
          <a:p>
            <a:r>
              <a:rPr lang="en-US" baseline="0" dirty="0" smtClean="0"/>
              <a:t>It’s in the same spatial area as the before.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46B478F-CB12-4A6D-9CC3-7DFC949840BB}" type="slidenum">
              <a:rPr lang="en-US" smtClean="0"/>
              <a:t>6</a:t>
            </a:fld>
            <a:endParaRPr lang="en-US"/>
          </a:p>
        </p:txBody>
      </p:sp>
    </p:spTree>
    <p:extLst>
      <p:ext uri="{BB962C8B-B14F-4D97-AF65-F5344CB8AC3E}">
        <p14:creationId xmlns:p14="http://schemas.microsoft.com/office/powerpoint/2010/main" val="249288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either percentiles or time of day, a before case is examined and an after case using temporally separated data.</a:t>
            </a:r>
          </a:p>
          <a:p>
            <a:endParaRPr lang="en-US" baseline="0" dirty="0" smtClean="0"/>
          </a:p>
          <a:p>
            <a:r>
              <a:rPr lang="en-US" baseline="0" dirty="0" smtClean="0"/>
              <a:t>Individually, </a:t>
            </a:r>
            <a:r>
              <a:rPr lang="en-US" baseline="0" dirty="0" smtClean="0"/>
              <a:t>a before case and an after case can give useful information. Compared, they give even more. </a:t>
            </a:r>
            <a:endParaRPr lang="en-US" dirty="0" smtClean="0"/>
          </a:p>
          <a:p>
            <a:endParaRPr lang="en-US" dirty="0" smtClean="0"/>
          </a:p>
          <a:p>
            <a:r>
              <a:rPr lang="en-US" dirty="0" smtClean="0"/>
              <a:t>The before</a:t>
            </a:r>
            <a:r>
              <a:rPr lang="en-US" baseline="0" dirty="0" smtClean="0"/>
              <a:t> case is then subtracted from the after case to determine change, which are the </a:t>
            </a:r>
            <a:r>
              <a:rPr lang="en-US" baseline="0" dirty="0" smtClean="0"/>
              <a:t>shown in the graphs </a:t>
            </a:r>
            <a:r>
              <a:rPr lang="en-US" baseline="0" dirty="0" smtClean="0"/>
              <a:t>on the right. </a:t>
            </a:r>
          </a:p>
          <a:p>
            <a:endParaRPr lang="en-US" baseline="0" dirty="0" smtClean="0"/>
          </a:p>
          <a:p>
            <a:r>
              <a:rPr lang="en-US" baseline="0" dirty="0" smtClean="0"/>
              <a:t>The blue areas show places where speeds increased, the red where speeds decreased. </a:t>
            </a:r>
          </a:p>
          <a:p>
            <a:endParaRPr lang="en-US" baseline="0" dirty="0" smtClean="0"/>
          </a:p>
          <a:p>
            <a:r>
              <a:rPr lang="en-US" baseline="0" dirty="0" smtClean="0"/>
              <a:t>Again, I’ll provide details about those results later.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7</a:t>
            </a:fld>
            <a:endParaRPr lang="en-US"/>
          </a:p>
        </p:txBody>
      </p:sp>
    </p:spTree>
    <p:extLst>
      <p:ext uri="{BB962C8B-B14F-4D97-AF65-F5344CB8AC3E}">
        <p14:creationId xmlns:p14="http://schemas.microsoft.com/office/powerpoint/2010/main" val="118587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talk</a:t>
            </a:r>
            <a:r>
              <a:rPr lang="en-US" baseline="0" dirty="0" smtClean="0"/>
              <a:t> about r</a:t>
            </a:r>
            <a:r>
              <a:rPr lang="en-US" dirty="0" smtClean="0"/>
              <a:t>oad</a:t>
            </a:r>
            <a:r>
              <a:rPr lang="en-US" baseline="0" dirty="0" smtClean="0"/>
              <a:t> diets </a:t>
            </a:r>
          </a:p>
          <a:p>
            <a:endParaRPr lang="en-US" baseline="0" dirty="0" smtClean="0"/>
          </a:p>
          <a:p>
            <a:r>
              <a:rPr lang="en-US" baseline="0" dirty="0" smtClean="0"/>
              <a:t>These are </a:t>
            </a:r>
            <a:r>
              <a:rPr lang="en-US" baseline="0" dirty="0" smtClean="0"/>
              <a:t>really useful to transit agencies. In many justifications they can be completed without the regular bureaucratic process. </a:t>
            </a:r>
          </a:p>
          <a:p>
            <a:endParaRPr lang="en-US" baseline="0" dirty="0" smtClean="0"/>
          </a:p>
          <a:p>
            <a:r>
              <a:rPr lang="en-US" baseline="0" dirty="0" smtClean="0"/>
              <a:t>Line restriping does not require any other repair work to the </a:t>
            </a:r>
            <a:r>
              <a:rPr lang="en-US" baseline="0" dirty="0" smtClean="0"/>
              <a:t>road. Traditionally, repair work </a:t>
            </a:r>
            <a:r>
              <a:rPr lang="en-US" baseline="0" dirty="0" smtClean="0"/>
              <a:t>triggers physical improvements </a:t>
            </a:r>
            <a:r>
              <a:rPr lang="en-US" baseline="0" dirty="0" smtClean="0"/>
              <a:t>evaluations, such as ADA compliance.</a:t>
            </a:r>
          </a:p>
          <a:p>
            <a:endParaRPr lang="en-US" baseline="0" dirty="0" smtClean="0"/>
          </a:p>
          <a:p>
            <a:r>
              <a:rPr lang="en-US" baseline="0" dirty="0" smtClean="0"/>
              <a:t>As such, the ability to make improvements without the evaluations is a useful tool. </a:t>
            </a:r>
            <a:endParaRPr lang="en-US" baseline="0" dirty="0" smtClean="0"/>
          </a:p>
          <a:p>
            <a:endParaRPr lang="en-US" baseline="0" dirty="0" smtClean="0"/>
          </a:p>
          <a:p>
            <a:r>
              <a:rPr lang="en-US" baseline="0" dirty="0" smtClean="0"/>
              <a:t>Road diets </a:t>
            </a:r>
            <a:r>
              <a:rPr lang="en-US" baseline="0" dirty="0" smtClean="0"/>
              <a:t>usual reduce the number of lanes, thickness of lanes, or remove parking spaces to make way for other features.</a:t>
            </a:r>
          </a:p>
          <a:p>
            <a:endParaRPr lang="en-US" baseline="0" dirty="0" smtClean="0"/>
          </a:p>
          <a:p>
            <a:r>
              <a:rPr lang="en-US" baseline="0" dirty="0" smtClean="0"/>
              <a:t>One of the most common types is a four lane to three lane change that takes four travel lanes, and turns it into one vehicle lane in each direction one bike lane in each direction and a center left turn lane. </a:t>
            </a:r>
          </a:p>
          <a:p>
            <a:endParaRPr lang="en-US" baseline="0" dirty="0" smtClean="0"/>
          </a:p>
          <a:p>
            <a:r>
              <a:rPr lang="en-US" baseline="0" dirty="0" smtClean="0"/>
              <a:t>The effect of road dies has been studied and determined to reduce travel speeds and increase safety. But transit has not typically been a part of those studies. </a:t>
            </a:r>
            <a:endParaRPr lang="en-US" dirty="0"/>
          </a:p>
        </p:txBody>
      </p:sp>
      <p:sp>
        <p:nvSpPr>
          <p:cNvPr id="4" name="Slide Number Placeholder 3"/>
          <p:cNvSpPr>
            <a:spLocks noGrp="1"/>
          </p:cNvSpPr>
          <p:nvPr>
            <p:ph type="sldNum" sz="quarter" idx="10"/>
          </p:nvPr>
        </p:nvSpPr>
        <p:spPr/>
        <p:txBody>
          <a:bodyPr/>
          <a:lstStyle/>
          <a:p>
            <a:fld id="{446B478F-CB12-4A6D-9CC3-7DFC949840BB}" type="slidenum">
              <a:rPr lang="en-US" smtClean="0"/>
              <a:t>8</a:t>
            </a:fld>
            <a:endParaRPr lang="en-US"/>
          </a:p>
        </p:txBody>
      </p:sp>
    </p:spTree>
    <p:extLst>
      <p:ext uri="{BB962C8B-B14F-4D97-AF65-F5344CB8AC3E}">
        <p14:creationId xmlns:p14="http://schemas.microsoft.com/office/powerpoint/2010/main" val="300854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test</a:t>
            </a:r>
            <a:r>
              <a:rPr lang="en-US" baseline="0" dirty="0" smtClean="0"/>
              <a:t> case, t</a:t>
            </a:r>
            <a:r>
              <a:rPr lang="en-US" dirty="0" smtClean="0"/>
              <a:t>he </a:t>
            </a:r>
            <a:r>
              <a:rPr lang="en-US" dirty="0" smtClean="0"/>
              <a:t>segment analyzed</a:t>
            </a:r>
            <a:r>
              <a:rPr lang="en-US" baseline="0" dirty="0" smtClean="0"/>
              <a:t> </a:t>
            </a:r>
            <a:r>
              <a:rPr lang="en-US" baseline="0" dirty="0" smtClean="0"/>
              <a:t>covered </a:t>
            </a:r>
            <a:r>
              <a:rPr lang="en-US" baseline="0" dirty="0" smtClean="0"/>
              <a:t>1500 ft. </a:t>
            </a:r>
          </a:p>
          <a:p>
            <a:endParaRPr lang="en-US" baseline="0" dirty="0" smtClean="0"/>
          </a:p>
          <a:p>
            <a:r>
              <a:rPr lang="en-US" baseline="0" dirty="0" smtClean="0"/>
              <a:t>900 </a:t>
            </a:r>
            <a:r>
              <a:rPr lang="en-US" baseline="0" dirty="0" smtClean="0"/>
              <a:t>feet </a:t>
            </a:r>
            <a:r>
              <a:rPr lang="en-US" baseline="0" dirty="0" smtClean="0"/>
              <a:t>of that segment was a road diet. </a:t>
            </a:r>
          </a:p>
          <a:p>
            <a:endParaRPr lang="en-US" baseline="0" dirty="0" smtClean="0"/>
          </a:p>
          <a:p>
            <a:r>
              <a:rPr lang="en-US" baseline="0" dirty="0" smtClean="0"/>
              <a:t>I’d like to draw your attention to the new bus stop. This location is important later. </a:t>
            </a:r>
          </a:p>
          <a:p>
            <a:endParaRPr lang="en-US" baseline="0" dirty="0" smtClean="0"/>
          </a:p>
          <a:p>
            <a:r>
              <a:rPr lang="en-US" baseline="0" dirty="0" smtClean="0"/>
              <a:t>[click]</a:t>
            </a:r>
          </a:p>
          <a:p>
            <a:endParaRPr lang="en-US" dirty="0" smtClean="0"/>
          </a:p>
          <a:p>
            <a:r>
              <a:rPr lang="en-US" dirty="0" smtClean="0"/>
              <a:t>The before case has two travel lanes in each direction with bike lanes. </a:t>
            </a:r>
          </a:p>
          <a:p>
            <a:endParaRPr lang="en-US" dirty="0" smtClean="0"/>
          </a:p>
          <a:p>
            <a:r>
              <a:rPr lang="en-US" dirty="0" smtClean="0"/>
              <a:t>[click]</a:t>
            </a:r>
          </a:p>
          <a:p>
            <a:endParaRPr lang="en-US" dirty="0" smtClean="0"/>
          </a:p>
          <a:p>
            <a:r>
              <a:rPr lang="en-US" dirty="0" smtClean="0"/>
              <a:t>A</a:t>
            </a:r>
            <a:r>
              <a:rPr lang="en-US" baseline="0" dirty="0" smtClean="0"/>
              <a:t> </a:t>
            </a:r>
            <a:r>
              <a:rPr lang="en-US" baseline="0" dirty="0" err="1" smtClean="0"/>
              <a:t>streeview</a:t>
            </a:r>
            <a:r>
              <a:rPr lang="en-US" baseline="0" dirty="0" smtClean="0"/>
              <a:t> shot here</a:t>
            </a:r>
          </a:p>
          <a:p>
            <a:endParaRPr lang="en-US" baseline="0" dirty="0" smtClean="0"/>
          </a:p>
          <a:p>
            <a:r>
              <a:rPr lang="en-US" baseline="0" dirty="0" smtClean="0"/>
              <a:t>[click]</a:t>
            </a:r>
            <a:endParaRPr lang="en-US" dirty="0" smtClean="0"/>
          </a:p>
          <a:p>
            <a:endParaRPr lang="en-US" dirty="0" smtClean="0"/>
          </a:p>
          <a:p>
            <a:r>
              <a:rPr lang="en-US" dirty="0" smtClean="0"/>
              <a:t>After,</a:t>
            </a:r>
            <a:r>
              <a:rPr lang="en-US" baseline="0" dirty="0" smtClean="0"/>
              <a:t> </a:t>
            </a:r>
            <a:r>
              <a:rPr lang="en-US" dirty="0" smtClean="0"/>
              <a:t>notice</a:t>
            </a:r>
            <a:r>
              <a:rPr lang="en-US" baseline="0" dirty="0" smtClean="0"/>
              <a:t> the addition of a buffer on the side of a wider bike lane with only one travel lane. </a:t>
            </a:r>
          </a:p>
        </p:txBody>
      </p:sp>
      <p:sp>
        <p:nvSpPr>
          <p:cNvPr id="4" name="Slide Number Placeholder 3"/>
          <p:cNvSpPr>
            <a:spLocks noGrp="1"/>
          </p:cNvSpPr>
          <p:nvPr>
            <p:ph type="sldNum" sz="quarter" idx="10"/>
          </p:nvPr>
        </p:nvSpPr>
        <p:spPr/>
        <p:txBody>
          <a:bodyPr/>
          <a:lstStyle/>
          <a:p>
            <a:fld id="{446B478F-CB12-4A6D-9CC3-7DFC949840BB}" type="slidenum">
              <a:rPr lang="en-US" smtClean="0"/>
              <a:t>9</a:t>
            </a:fld>
            <a:endParaRPr lang="en-US"/>
          </a:p>
        </p:txBody>
      </p:sp>
    </p:spTree>
    <p:extLst>
      <p:ext uri="{BB962C8B-B14F-4D97-AF65-F5344CB8AC3E}">
        <p14:creationId xmlns:p14="http://schemas.microsoft.com/office/powerpoint/2010/main" val="34478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7BD87B-62D6-4CF9-9636-1EEDF85D68A1}"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E428-4F00-4AB1-94C4-0353EABD885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38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BD87B-62D6-4CF9-9636-1EEDF85D68A1}"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234607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BD87B-62D6-4CF9-9636-1EEDF85D68A1}"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22154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BD87B-62D6-4CF9-9636-1EEDF85D68A1}"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277162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7BD87B-62D6-4CF9-9636-1EEDF85D68A1}"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E428-4F00-4AB1-94C4-0353EABD885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43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BD87B-62D6-4CF9-9636-1EEDF85D68A1}"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281718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BD87B-62D6-4CF9-9636-1EEDF85D68A1}"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117412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7BD87B-62D6-4CF9-9636-1EEDF85D68A1}"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276528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7BD87B-62D6-4CF9-9636-1EEDF85D68A1}" type="datetimeFigureOut">
              <a:rPr lang="en-US" smtClean="0"/>
              <a:t>5/20/2019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221695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7BD87B-62D6-4CF9-9636-1EEDF85D68A1}" type="datetimeFigureOut">
              <a:rPr lang="en-US" smtClean="0"/>
              <a:t>5/20/2019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93E428-4F00-4AB1-94C4-0353EABD8851}" type="slidenum">
              <a:rPr lang="en-US" smtClean="0"/>
              <a:t>‹#›</a:t>
            </a:fld>
            <a:endParaRPr lang="en-US"/>
          </a:p>
        </p:txBody>
      </p:sp>
    </p:spTree>
    <p:extLst>
      <p:ext uri="{BB962C8B-B14F-4D97-AF65-F5344CB8AC3E}">
        <p14:creationId xmlns:p14="http://schemas.microsoft.com/office/powerpoint/2010/main" val="61703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7BD87B-62D6-4CF9-9636-1EEDF85D68A1}"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3E428-4F00-4AB1-94C4-0353EABD8851}" type="slidenum">
              <a:rPr lang="en-US" smtClean="0"/>
              <a:t>‹#›</a:t>
            </a:fld>
            <a:endParaRPr lang="en-US"/>
          </a:p>
        </p:txBody>
      </p:sp>
    </p:spTree>
    <p:extLst>
      <p:ext uri="{BB962C8B-B14F-4D97-AF65-F5344CB8AC3E}">
        <p14:creationId xmlns:p14="http://schemas.microsoft.com/office/powerpoint/2010/main" val="391442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7BD87B-62D6-4CF9-9636-1EEDF85D68A1}" type="datetimeFigureOut">
              <a:rPr lang="en-US" smtClean="0"/>
              <a:t>5/20/2019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93E428-4F00-4AB1-94C4-0353EABD885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5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758952"/>
            <a:ext cx="10180320" cy="3566160"/>
          </a:xfrm>
        </p:spPr>
        <p:txBody>
          <a:bodyPr>
            <a:noAutofit/>
          </a:bodyPr>
          <a:lstStyle/>
          <a:p>
            <a:r>
              <a:rPr lang="en-US" dirty="0"/>
              <a:t>Evaluating Route Changes Using High-Resolution Transit Data</a:t>
            </a:r>
          </a:p>
        </p:txBody>
      </p:sp>
      <p:sp>
        <p:nvSpPr>
          <p:cNvPr id="8" name="Subtitle 2"/>
          <p:cNvSpPr>
            <a:spLocks noGrp="1"/>
          </p:cNvSpPr>
          <p:nvPr>
            <p:ph type="subTitle" idx="1"/>
          </p:nvPr>
        </p:nvSpPr>
        <p:spPr>
          <a:xfrm>
            <a:off x="1097280" y="4325112"/>
            <a:ext cx="10361946" cy="2019321"/>
          </a:xfrm>
        </p:spPr>
        <p:txBody>
          <a:bodyPr>
            <a:normAutofit/>
          </a:bodyPr>
          <a:lstStyle/>
          <a:p>
            <a:pPr>
              <a:lnSpc>
                <a:spcPct val="100000"/>
              </a:lnSpc>
              <a:spcBef>
                <a:spcPts val="0"/>
              </a:spcBef>
              <a:spcAft>
                <a:spcPts val="0"/>
              </a:spcAft>
            </a:pPr>
            <a:r>
              <a:rPr lang="en-US" cap="small" dirty="0" smtClean="0"/>
              <a:t>TRAVIS </a:t>
            </a:r>
            <a:r>
              <a:rPr lang="en-US" cap="small" dirty="0" smtClean="0"/>
              <a:t>GLICK (presenter)</a:t>
            </a:r>
            <a:r>
              <a:rPr lang="en-US" cap="small" dirty="0" smtClean="0"/>
              <a:t>			</a:t>
            </a:r>
            <a:r>
              <a:rPr lang="en-US" cap="small" dirty="0" smtClean="0"/>
              <a:t>	</a:t>
            </a:r>
            <a:r>
              <a:rPr lang="en-US" cap="small" dirty="0" smtClean="0"/>
              <a:t>	     </a:t>
            </a:r>
            <a:r>
              <a:rPr lang="en-US" cap="small" dirty="0" smtClean="0"/>
              <a:t>tglick@pdx.edu</a:t>
            </a:r>
          </a:p>
          <a:p>
            <a:pPr>
              <a:lnSpc>
                <a:spcPct val="100000"/>
              </a:lnSpc>
              <a:spcBef>
                <a:spcPts val="0"/>
              </a:spcBef>
              <a:spcAft>
                <a:spcPts val="0"/>
              </a:spcAft>
            </a:pPr>
            <a:r>
              <a:rPr lang="en-US" cap="small" dirty="0" smtClean="0"/>
              <a:t>Dr. MIGUEL FIGLIOZZI					 </a:t>
            </a:r>
            <a:r>
              <a:rPr lang="en-US" sz="1250" cap="small" dirty="0" smtClean="0"/>
              <a:t> </a:t>
            </a:r>
            <a:r>
              <a:rPr lang="en-US" cap="small" dirty="0" smtClean="0"/>
              <a:t>figliozzi@pdx.edu</a:t>
            </a:r>
            <a:endParaRPr lang="en-US" cap="small" dirty="0" smtClean="0"/>
          </a:p>
        </p:txBody>
      </p:sp>
    </p:spTree>
    <p:extLst>
      <p:ext uri="{BB962C8B-B14F-4D97-AF65-F5344CB8AC3E}">
        <p14:creationId xmlns:p14="http://schemas.microsoft.com/office/powerpoint/2010/main" val="300775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55663"/>
          </a:xfrm>
        </p:spPr>
        <p:txBody>
          <a:bodyPr/>
          <a:lstStyle/>
          <a:p>
            <a:pPr algn="ctr"/>
            <a:r>
              <a:rPr lang="en-US" dirty="0" smtClean="0"/>
              <a:t>Study Area: 16</a:t>
            </a:r>
            <a:r>
              <a:rPr lang="en-US" baseline="30000" dirty="0" smtClean="0"/>
              <a:t>th</a:t>
            </a:r>
            <a:r>
              <a:rPr lang="en-US" dirty="0" smtClean="0"/>
              <a:t> Street</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039" b="3213"/>
          <a:stretch/>
        </p:blipFill>
        <p:spPr bwMode="auto">
          <a:xfrm>
            <a:off x="1081314" y="1019037"/>
            <a:ext cx="10059474" cy="4965239"/>
          </a:xfrm>
          <a:prstGeom prst="rect">
            <a:avLst/>
          </a:prstGeom>
          <a:noFill/>
          <a:ln w="28575">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a:t>
            </a:r>
            <a:r>
              <a:rPr lang="en-US" dirty="0" smtClean="0"/>
              <a:t>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76113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55663"/>
          </a:xfrm>
        </p:spPr>
        <p:txBody>
          <a:bodyPr/>
          <a:lstStyle/>
          <a:p>
            <a:pPr algn="ctr"/>
            <a:r>
              <a:rPr lang="en-US" dirty="0" smtClean="0"/>
              <a:t>Study Area: 16</a:t>
            </a:r>
            <a:r>
              <a:rPr lang="en-US" baseline="30000" dirty="0" smtClean="0"/>
              <a:t>th</a:t>
            </a:r>
            <a:r>
              <a:rPr lang="en-US" dirty="0" smtClean="0"/>
              <a:t> Street</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06" b="3439"/>
          <a:stretch/>
        </p:blipFill>
        <p:spPr bwMode="auto">
          <a:xfrm>
            <a:off x="1066800" y="1019037"/>
            <a:ext cx="10058400" cy="4965239"/>
          </a:xfrm>
          <a:prstGeom prst="rect">
            <a:avLst/>
          </a:prstGeom>
          <a:noFill/>
          <a:ln w="28575">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a:t>
            </a:r>
            <a:r>
              <a:rPr lang="en-US" dirty="0" smtClean="0"/>
              <a:t>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167263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Diets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 Do road diets increase congestion for buses?</a:t>
            </a:r>
          </a:p>
          <a:p>
            <a:pPr lvl="1">
              <a:buFont typeface="Arial" panose="020B0604020202020204" pitchFamily="34" charset="0"/>
              <a:buChar char="•"/>
            </a:pPr>
            <a:r>
              <a:rPr lang="en-US" sz="2400" dirty="0" smtClean="0"/>
              <a:t>No. </a:t>
            </a:r>
          </a:p>
          <a:p>
            <a:pPr>
              <a:buFont typeface="Arial" panose="020B0604020202020204" pitchFamily="34" charset="0"/>
              <a:buChar char="•"/>
            </a:pPr>
            <a:r>
              <a:rPr lang="en-US" sz="2600" dirty="0"/>
              <a:t> </a:t>
            </a:r>
            <a:r>
              <a:rPr lang="en-US" sz="2600" dirty="0" smtClean="0"/>
              <a:t>Neither does it decrease congestion </a:t>
            </a:r>
          </a:p>
          <a:p>
            <a:pPr>
              <a:buFont typeface="Arial" panose="020B0604020202020204" pitchFamily="34" charset="0"/>
              <a:buChar char="•"/>
            </a:pPr>
            <a:r>
              <a:rPr lang="en-US" sz="2600" dirty="0" smtClean="0"/>
              <a:t> Added stops will slow down regular traffic</a:t>
            </a:r>
          </a:p>
          <a:p>
            <a:pPr marL="0" indent="0">
              <a:buNone/>
            </a:pPr>
            <a:endParaRPr lang="en-US" sz="2600" dirty="0" smtClean="0"/>
          </a:p>
          <a:p>
            <a:pPr lvl="1">
              <a:buFont typeface="Arial" panose="020B0604020202020204" pitchFamily="34" charset="0"/>
              <a:buChar char="•"/>
            </a:pPr>
            <a:endParaRPr lang="en-US" sz="2400" dirty="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a:t>
            </a:r>
            <a:r>
              <a:rPr lang="en-US" dirty="0" smtClean="0"/>
              <a:t>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2619082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a:t>
            </a:r>
            <a:r>
              <a:rPr lang="en-US" dirty="0" err="1" smtClean="0"/>
              <a:t>Tilikum</a:t>
            </a:r>
            <a:r>
              <a:rPr lang="en-US" dirty="0" smtClean="0"/>
              <a:t> Crossing</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 Largest Vehicle Free bridge in the United States</a:t>
            </a:r>
          </a:p>
          <a:p>
            <a:pPr>
              <a:buFont typeface="Arial" panose="020B0604020202020204" pitchFamily="34" charset="0"/>
              <a:buChar char="•"/>
            </a:pPr>
            <a:r>
              <a:rPr lang="en-US" sz="2600" dirty="0"/>
              <a:t> </a:t>
            </a:r>
            <a:r>
              <a:rPr lang="en-US" sz="2600" dirty="0" smtClean="0"/>
              <a:t>Carries:</a:t>
            </a:r>
          </a:p>
          <a:p>
            <a:pPr lvl="1">
              <a:buFont typeface="Arial" panose="020B0604020202020204" pitchFamily="34" charset="0"/>
              <a:buChar char="•"/>
            </a:pPr>
            <a:r>
              <a:rPr lang="en-US" sz="2400" dirty="0" smtClean="0"/>
              <a:t>Light Rail</a:t>
            </a:r>
          </a:p>
          <a:p>
            <a:pPr lvl="1">
              <a:buFont typeface="Arial" panose="020B0604020202020204" pitchFamily="34" charset="0"/>
              <a:buChar char="•"/>
            </a:pPr>
            <a:r>
              <a:rPr lang="en-US" sz="2400" dirty="0" smtClean="0"/>
              <a:t>Buses</a:t>
            </a:r>
          </a:p>
          <a:p>
            <a:pPr lvl="1">
              <a:buFont typeface="Arial" panose="020B0604020202020204" pitchFamily="34" charset="0"/>
              <a:buChar char="•"/>
            </a:pPr>
            <a:r>
              <a:rPr lang="en-US" sz="2400" dirty="0" smtClean="0"/>
              <a:t>Street Car</a:t>
            </a:r>
          </a:p>
          <a:p>
            <a:pPr lvl="1">
              <a:buFont typeface="Arial" panose="020B0604020202020204" pitchFamily="34" charset="0"/>
              <a:buChar char="•"/>
            </a:pPr>
            <a:r>
              <a:rPr lang="en-US" sz="2400" dirty="0" smtClean="0"/>
              <a:t>Bikes</a:t>
            </a:r>
          </a:p>
          <a:p>
            <a:pPr lvl="1">
              <a:buFont typeface="Arial" panose="020B0604020202020204" pitchFamily="34" charset="0"/>
              <a:buChar char="•"/>
            </a:pPr>
            <a:r>
              <a:rPr lang="en-US" sz="2400" dirty="0" smtClean="0"/>
              <a:t>Pedestrians</a:t>
            </a:r>
          </a:p>
        </p:txBody>
      </p:sp>
      <p:grpSp>
        <p:nvGrpSpPr>
          <p:cNvPr id="6" name="Group 5"/>
          <p:cNvGrpSpPr/>
          <p:nvPr/>
        </p:nvGrpSpPr>
        <p:grpSpPr>
          <a:xfrm>
            <a:off x="3699561" y="2676249"/>
            <a:ext cx="7569262" cy="3115082"/>
            <a:chOff x="3699561" y="2676249"/>
            <a:chExt cx="7569262" cy="3115082"/>
          </a:xfrm>
        </p:grpSpPr>
        <p:pic>
          <p:nvPicPr>
            <p:cNvPr id="1026" name="Picture 2" descr="http://www.hntb.com/HNTB/media/HNTBMediaLibrary/Expertise/Tilikum_Crossing_042web_1.jpg?ext=.jpg"/>
            <p:cNvPicPr>
              <a:picLocks noChangeAspect="1" noChangeArrowheads="1"/>
            </p:cNvPicPr>
            <p:nvPr/>
          </p:nvPicPr>
          <p:blipFill rotWithShape="1">
            <a:blip r:embed="rId3">
              <a:extLst>
                <a:ext uri="{28A0092B-C50C-407E-A947-70E740481C1C}">
                  <a14:useLocalDpi xmlns:a14="http://schemas.microsoft.com/office/drawing/2010/main" val="0"/>
                </a:ext>
              </a:extLst>
            </a:blip>
            <a:srcRect l="5171" t="16762" r="8137" b="24690"/>
            <a:stretch/>
          </p:blipFill>
          <p:spPr bwMode="auto">
            <a:xfrm>
              <a:off x="3699561" y="2676249"/>
              <a:ext cx="7456119" cy="2853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25256" y="5514332"/>
              <a:ext cx="6943567" cy="276999"/>
            </a:xfrm>
            <a:prstGeom prst="rect">
              <a:avLst/>
            </a:prstGeom>
            <a:noFill/>
          </p:spPr>
          <p:txBody>
            <a:bodyPr wrap="none" rtlCol="0">
              <a:spAutoFit/>
            </a:bodyPr>
            <a:lstStyle/>
            <a:p>
              <a:r>
                <a:rPr lang="en-US" sz="1200" dirty="0"/>
                <a:t>http://www.hntb.com/HNTB/media/HNTBMediaLibrary/Expertise/Tilikum_Crossing_042web_1.jpg?ext=.jpg</a:t>
              </a:r>
            </a:p>
          </p:txBody>
        </p:sp>
      </p:grpSp>
      <p:sp>
        <p:nvSpPr>
          <p:cNvPr id="7" name="TextBox 6"/>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pic>
        <p:nvPicPr>
          <p:cNvPr id="10" name="Picture 9"/>
          <p:cNvPicPr>
            <a:picLocks noChangeAspect="1"/>
          </p:cNvPicPr>
          <p:nvPr/>
        </p:nvPicPr>
        <p:blipFill>
          <a:blip r:embed="rId4"/>
          <a:stretch>
            <a:fillRect/>
          </a:stretch>
        </p:blipFill>
        <p:spPr>
          <a:xfrm>
            <a:off x="1097280" y="2878772"/>
            <a:ext cx="10058400" cy="2163201"/>
          </a:xfrm>
          <a:prstGeom prst="rect">
            <a:avLst/>
          </a:prstGeom>
        </p:spPr>
      </p:pic>
    </p:spTree>
    <p:extLst>
      <p:ext uri="{BB962C8B-B14F-4D97-AF65-F5344CB8AC3E}">
        <p14:creationId xmlns:p14="http://schemas.microsoft.com/office/powerpoint/2010/main" val="360636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55663"/>
          </a:xfrm>
        </p:spPr>
        <p:txBody>
          <a:bodyPr/>
          <a:lstStyle/>
          <a:p>
            <a:pPr algn="ctr"/>
            <a:r>
              <a:rPr lang="en-US" dirty="0" smtClean="0"/>
              <a:t>Study Area: </a:t>
            </a:r>
            <a:r>
              <a:rPr lang="en-US" dirty="0"/>
              <a:t>Eastside of Bridge</a:t>
            </a:r>
          </a:p>
        </p:txBody>
      </p:sp>
      <p:pic>
        <p:nvPicPr>
          <p:cNvPr id="8" name="Picture 7"/>
          <p:cNvPicPr/>
          <p:nvPr/>
        </p:nvPicPr>
        <p:blipFill rotWithShape="1">
          <a:blip r:embed="rId3">
            <a:extLst>
              <a:ext uri="{28A0092B-C50C-407E-A947-70E740481C1C}">
                <a14:useLocalDpi xmlns:a14="http://schemas.microsoft.com/office/drawing/2010/main" val="0"/>
              </a:ext>
            </a:extLst>
          </a:blip>
          <a:srcRect t="2805" b="3673"/>
          <a:stretch/>
        </p:blipFill>
        <p:spPr bwMode="auto">
          <a:xfrm>
            <a:off x="1066800" y="1019036"/>
            <a:ext cx="10058400" cy="4965239"/>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36030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55663"/>
          </a:xfrm>
        </p:spPr>
        <p:txBody>
          <a:bodyPr/>
          <a:lstStyle/>
          <a:p>
            <a:pPr algn="ctr"/>
            <a:r>
              <a:rPr lang="en-US" dirty="0" smtClean="0"/>
              <a:t>Study Area: Eastside of Bridge</a:t>
            </a: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t="3039" b="2278"/>
          <a:stretch/>
        </p:blipFill>
        <p:spPr bwMode="auto">
          <a:xfrm>
            <a:off x="1081314" y="1019037"/>
            <a:ext cx="10059474" cy="4965239"/>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1696307" y="1593678"/>
            <a:ext cx="8448589" cy="80353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96306" y="2971852"/>
            <a:ext cx="8448590" cy="145186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592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2"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6" presetClass="emph" presetSubtype="0" fill="hold" grpId="0" nodeType="afterEffect">
                                  <p:stCondLst>
                                    <p:cond delay="2000"/>
                                  </p:stCondLst>
                                  <p:childTnLst>
                                    <p:animScale>
                                      <p:cBhvr>
                                        <p:cTn id="18" dur="2000" fill="hold"/>
                                        <p:tgtEl>
                                          <p:spTgt spid="5"/>
                                        </p:tgtEl>
                                      </p:cBhvr>
                                      <p:by x="38000" y="100000"/>
                                    </p:animScale>
                                  </p:childTnLst>
                                </p:cTn>
                              </p:par>
                              <p:par>
                                <p:cTn id="19" presetID="35" presetClass="path" presetSubtype="0" fill="hold" grpId="1" nodeType="withEffect">
                                  <p:stCondLst>
                                    <p:cond delay="2000"/>
                                  </p:stCondLst>
                                  <p:childTnLst>
                                    <p:animMotion origin="layout" path="M 3.125E-6 -3.7037E-7 L -0.08933 -0.00046 " pathEditMode="relative" rAng="0" ptsTypes="AA">
                                      <p:cBhvr>
                                        <p:cTn id="20" dur="2000" fill="hold"/>
                                        <p:tgtEl>
                                          <p:spTgt spid="5"/>
                                        </p:tgtEl>
                                        <p:attrNameLst>
                                          <p:attrName>ppt_x</p:attrName>
                                          <p:attrName>ppt_y</p:attrName>
                                        </p:attrNameLst>
                                      </p:cBhvr>
                                      <p:rCtr x="-446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a:t>
            </a:r>
            <a:r>
              <a:rPr lang="en-US" dirty="0" err="1" smtClean="0"/>
              <a:t>Tilikum</a:t>
            </a:r>
            <a:r>
              <a:rPr lang="en-US" dirty="0" smtClean="0"/>
              <a:t> Crossing</a:t>
            </a:r>
            <a:endParaRPr lang="en-US" dirty="0"/>
          </a:p>
        </p:txBody>
      </p:sp>
      <p:grpSp>
        <p:nvGrpSpPr>
          <p:cNvPr id="37" name="Group 36"/>
          <p:cNvGrpSpPr/>
          <p:nvPr/>
        </p:nvGrpSpPr>
        <p:grpSpPr>
          <a:xfrm>
            <a:off x="333815" y="313150"/>
            <a:ext cx="11451943" cy="5756874"/>
            <a:chOff x="333815" y="313150"/>
            <a:chExt cx="11451943" cy="5756874"/>
          </a:xfrm>
        </p:grpSpPr>
        <p:pic>
          <p:nvPicPr>
            <p:cNvPr id="38" name="Picture 37"/>
            <p:cNvPicPr/>
            <p:nvPr/>
          </p:nvPicPr>
          <p:blipFill rotWithShape="1">
            <a:blip r:embed="rId3" cstate="print">
              <a:extLst>
                <a:ext uri="{28A0092B-C50C-407E-A947-70E740481C1C}">
                  <a14:useLocalDpi xmlns:a14="http://schemas.microsoft.com/office/drawing/2010/main" val="0"/>
                </a:ext>
              </a:extLst>
            </a:blip>
            <a:srcRect l="8902" t="6818" r="6881" b="7615"/>
            <a:stretch/>
          </p:blipFill>
          <p:spPr bwMode="auto">
            <a:xfrm>
              <a:off x="412955" y="313150"/>
              <a:ext cx="11372803" cy="5756874"/>
            </a:xfrm>
            <a:prstGeom prst="rect">
              <a:avLst/>
            </a:prstGeom>
            <a:noFill/>
            <a:ln>
              <a:noFill/>
            </a:ln>
            <a:extLst>
              <a:ext uri="{53640926-AAD7-44D8-BBD7-CCE9431645EC}">
                <a14:shadowObscured xmlns:a14="http://schemas.microsoft.com/office/drawing/2010/main"/>
              </a:ext>
            </a:extLst>
          </p:spPr>
        </p:pic>
        <p:cxnSp>
          <p:nvCxnSpPr>
            <p:cNvPr id="39" name="Straight Connector 38"/>
            <p:cNvCxnSpPr/>
            <p:nvPr/>
          </p:nvCxnSpPr>
          <p:spPr>
            <a:xfrm flipV="1">
              <a:off x="10452312" y="861954"/>
              <a:ext cx="619305" cy="1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452312" y="1198478"/>
              <a:ext cx="619305" cy="13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524200" y="622851"/>
              <a:ext cx="872611" cy="754053"/>
            </a:xfrm>
            <a:prstGeom prst="rect">
              <a:avLst/>
            </a:prstGeom>
            <a:noFill/>
          </p:spPr>
          <p:txBody>
            <a:bodyPr wrap="none" rtlCol="0">
              <a:spAutoFit/>
            </a:bodyPr>
            <a:lstStyle/>
            <a:p>
              <a:pPr algn="r"/>
              <a:r>
                <a:rPr lang="en-US" sz="2000" dirty="0" smtClean="0"/>
                <a:t>Before</a:t>
              </a:r>
            </a:p>
            <a:p>
              <a:pPr algn="r"/>
              <a:endParaRPr lang="en-US" sz="100" dirty="0"/>
            </a:p>
            <a:p>
              <a:pPr algn="r"/>
              <a:endParaRPr lang="en-US" sz="100" dirty="0" smtClean="0"/>
            </a:p>
            <a:p>
              <a:pPr algn="r"/>
              <a:endParaRPr lang="en-US" sz="100" dirty="0" smtClean="0"/>
            </a:p>
            <a:p>
              <a:pPr algn="r"/>
              <a:r>
                <a:rPr lang="en-US" sz="2000" dirty="0" smtClean="0"/>
                <a:t>After</a:t>
              </a:r>
              <a:endParaRPr lang="en-US" sz="2000" dirty="0"/>
            </a:p>
          </p:txBody>
        </p:sp>
        <p:sp>
          <p:nvSpPr>
            <p:cNvPr id="42" name="TextBox 41"/>
            <p:cNvSpPr txBox="1"/>
            <p:nvPr/>
          </p:nvSpPr>
          <p:spPr>
            <a:xfrm rot="19032053">
              <a:off x="6128725" y="3199772"/>
              <a:ext cx="1871730" cy="446276"/>
            </a:xfrm>
            <a:prstGeom prst="rect">
              <a:avLst/>
            </a:prstGeom>
            <a:noFill/>
          </p:spPr>
          <p:txBody>
            <a:bodyPr wrap="none" rtlCol="0">
              <a:spAutoFit/>
            </a:bodyPr>
            <a:lstStyle/>
            <a:p>
              <a:pPr algn="r"/>
              <a:r>
                <a:rPr lang="en-US" sz="2000" dirty="0" err="1" smtClean="0"/>
                <a:t>Tilikum</a:t>
              </a:r>
              <a:r>
                <a:rPr lang="en-US" sz="2000" dirty="0" smtClean="0"/>
                <a:t> Crossing</a:t>
              </a:r>
            </a:p>
            <a:p>
              <a:pPr algn="r"/>
              <a:endParaRPr lang="en-US" sz="100" dirty="0"/>
            </a:p>
            <a:p>
              <a:pPr algn="r"/>
              <a:endParaRPr lang="en-US" sz="100" dirty="0" smtClean="0"/>
            </a:p>
            <a:p>
              <a:pPr algn="r"/>
              <a:endParaRPr lang="en-US" sz="100" dirty="0" smtClean="0"/>
            </a:p>
          </p:txBody>
        </p:sp>
        <p:sp>
          <p:nvSpPr>
            <p:cNvPr id="43" name="TextBox 42"/>
            <p:cNvSpPr txBox="1"/>
            <p:nvPr/>
          </p:nvSpPr>
          <p:spPr>
            <a:xfrm rot="21197027">
              <a:off x="6704440" y="4841890"/>
              <a:ext cx="2057679" cy="446276"/>
            </a:xfrm>
            <a:prstGeom prst="rect">
              <a:avLst/>
            </a:prstGeom>
            <a:noFill/>
          </p:spPr>
          <p:txBody>
            <a:bodyPr wrap="none" rtlCol="0">
              <a:spAutoFit/>
            </a:bodyPr>
            <a:lstStyle/>
            <a:p>
              <a:pPr algn="r"/>
              <a:r>
                <a:rPr lang="en-US" sz="2000" dirty="0" smtClean="0"/>
                <a:t>Ross Island Bridge</a:t>
              </a:r>
            </a:p>
            <a:p>
              <a:pPr algn="r"/>
              <a:endParaRPr lang="en-US" sz="100" dirty="0"/>
            </a:p>
            <a:p>
              <a:pPr algn="r"/>
              <a:endParaRPr lang="en-US" sz="100" dirty="0" smtClean="0"/>
            </a:p>
            <a:p>
              <a:pPr algn="r"/>
              <a:endParaRPr lang="en-US" sz="100" dirty="0" smtClean="0"/>
            </a:p>
          </p:txBody>
        </p:sp>
        <p:sp>
          <p:nvSpPr>
            <p:cNvPr id="44" name="TextBox 43"/>
            <p:cNvSpPr txBox="1"/>
            <p:nvPr/>
          </p:nvSpPr>
          <p:spPr>
            <a:xfrm>
              <a:off x="3910792" y="1637092"/>
              <a:ext cx="2616486" cy="1061829"/>
            </a:xfrm>
            <a:prstGeom prst="rect">
              <a:avLst/>
            </a:prstGeom>
            <a:noFill/>
          </p:spPr>
          <p:txBody>
            <a:bodyPr wrap="none" rtlCol="0">
              <a:spAutoFit/>
            </a:bodyPr>
            <a:lstStyle/>
            <a:p>
              <a:r>
                <a:rPr lang="en-US" sz="2000" dirty="0" smtClean="0"/>
                <a:t>After: </a:t>
              </a:r>
            </a:p>
            <a:p>
              <a:r>
                <a:rPr lang="en-US" sz="2000" dirty="0" smtClean="0"/>
                <a:t>Eastbound = 2.0 miles</a:t>
              </a:r>
            </a:p>
            <a:p>
              <a:r>
                <a:rPr lang="en-US" sz="2000" dirty="0" smtClean="0"/>
                <a:t>Westbound = 2.2 miles</a:t>
              </a:r>
            </a:p>
            <a:p>
              <a:pPr algn="r"/>
              <a:endParaRPr lang="en-US" sz="100" dirty="0"/>
            </a:p>
            <a:p>
              <a:pPr algn="r"/>
              <a:endParaRPr lang="en-US" sz="100" dirty="0" smtClean="0"/>
            </a:p>
            <a:p>
              <a:pPr algn="r"/>
              <a:endParaRPr lang="en-US" sz="100" dirty="0" smtClean="0"/>
            </a:p>
          </p:txBody>
        </p:sp>
        <p:sp>
          <p:nvSpPr>
            <p:cNvPr id="45" name="TextBox 44"/>
            <p:cNvSpPr txBox="1"/>
            <p:nvPr/>
          </p:nvSpPr>
          <p:spPr>
            <a:xfrm>
              <a:off x="333815" y="4054133"/>
              <a:ext cx="2567369" cy="1061829"/>
            </a:xfrm>
            <a:prstGeom prst="rect">
              <a:avLst/>
            </a:prstGeom>
            <a:noFill/>
          </p:spPr>
          <p:txBody>
            <a:bodyPr wrap="none" rtlCol="0">
              <a:spAutoFit/>
            </a:bodyPr>
            <a:lstStyle/>
            <a:p>
              <a:pPr algn="r"/>
              <a:r>
                <a:rPr lang="en-US" sz="2000" dirty="0" smtClean="0"/>
                <a:t>Before: </a:t>
              </a:r>
            </a:p>
            <a:p>
              <a:pPr algn="r"/>
              <a:r>
                <a:rPr lang="en-US" sz="2000" dirty="0" smtClean="0"/>
                <a:t>Eastbound = 2.0 miles</a:t>
              </a:r>
            </a:p>
            <a:p>
              <a:pPr algn="r"/>
              <a:r>
                <a:rPr lang="en-US" sz="2000" dirty="0" smtClean="0"/>
                <a:t>Westbound = 2.0 miles</a:t>
              </a:r>
            </a:p>
            <a:p>
              <a:pPr algn="r"/>
              <a:endParaRPr lang="en-US" sz="100" dirty="0"/>
            </a:p>
            <a:p>
              <a:pPr algn="r"/>
              <a:endParaRPr lang="en-US" sz="100" dirty="0" smtClean="0"/>
            </a:p>
            <a:p>
              <a:pPr algn="r"/>
              <a:endParaRPr lang="en-US" sz="100" dirty="0" smtClean="0"/>
            </a:p>
          </p:txBody>
        </p:sp>
      </p:grpSp>
      <p:pic>
        <p:nvPicPr>
          <p:cNvPr id="11" name="Picture 10"/>
          <p:cNvPicPr>
            <a:picLocks noChangeAspect="1"/>
          </p:cNvPicPr>
          <p:nvPr/>
        </p:nvPicPr>
        <p:blipFill>
          <a:blip r:embed="rId4"/>
          <a:stretch>
            <a:fillRect/>
          </a:stretch>
        </p:blipFill>
        <p:spPr>
          <a:xfrm>
            <a:off x="1097280" y="2878772"/>
            <a:ext cx="10058400" cy="2163201"/>
          </a:xfrm>
          <a:prstGeom prst="rect">
            <a:avLst/>
          </a:prstGeom>
        </p:spPr>
      </p:pic>
      <p:pic>
        <p:nvPicPr>
          <p:cNvPr id="46" name="Picture 45"/>
          <p:cNvPicPr/>
          <p:nvPr/>
        </p:nvPicPr>
        <p:blipFill rotWithShape="1">
          <a:blip r:embed="rId3" cstate="print">
            <a:extLst>
              <a:ext uri="{28A0092B-C50C-407E-A947-70E740481C1C}">
                <a14:useLocalDpi xmlns:a14="http://schemas.microsoft.com/office/drawing/2010/main" val="0"/>
              </a:ext>
            </a:extLst>
          </a:blip>
          <a:srcRect l="87555" t="71289" r="9103" b="19383"/>
          <a:stretch/>
        </p:blipFill>
        <p:spPr bwMode="auto">
          <a:xfrm>
            <a:off x="11030857" y="4651715"/>
            <a:ext cx="451531" cy="627516"/>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215903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000"/>
                                  </p:stCondLst>
                                  <p:childTnLst>
                                    <p:animMotion origin="layout" path="M -3.95833E-6 -4.81481E-6 L 0.63451 0.28264 " pathEditMode="relative" rAng="0" ptsTypes="AA">
                                      <p:cBhvr>
                                        <p:cTn id="6" dur="2000" fill="hold"/>
                                        <p:tgtEl>
                                          <p:spTgt spid="11"/>
                                        </p:tgtEl>
                                        <p:attrNameLst>
                                          <p:attrName>ppt_x</p:attrName>
                                          <p:attrName>ppt_y</p:attrName>
                                        </p:attrNameLst>
                                      </p:cBhvr>
                                      <p:rCtr x="31719" y="14120"/>
                                    </p:animMotion>
                                  </p:childTnLst>
                                </p:cTn>
                              </p:par>
                              <p:par>
                                <p:cTn id="7" presetID="8" presetClass="emph" presetSubtype="0" fill="hold" nodeType="withEffect">
                                  <p:stCondLst>
                                    <p:cond delay="2000"/>
                                  </p:stCondLst>
                                  <p:childTnLst>
                                    <p:animRot by="480000">
                                      <p:cBhvr>
                                        <p:cTn id="8" dur="2000" fill="hold"/>
                                        <p:tgtEl>
                                          <p:spTgt spid="11"/>
                                        </p:tgtEl>
                                        <p:attrNameLst>
                                          <p:attrName>r</p:attrName>
                                        </p:attrNameLst>
                                      </p:cBhvr>
                                    </p:animRot>
                                  </p:childTnLst>
                                </p:cTn>
                              </p:par>
                              <p:par>
                                <p:cTn id="9" presetID="6" presetClass="emph" presetSubtype="0" fill="hold" nodeType="withEffect">
                                  <p:stCondLst>
                                    <p:cond delay="2000"/>
                                  </p:stCondLst>
                                  <p:childTnLst>
                                    <p:animScale>
                                      <p:cBhvr>
                                        <p:cTn id="10" dur="2000" fill="hold"/>
                                        <p:tgtEl>
                                          <p:spTgt spid="11"/>
                                        </p:tgtEl>
                                      </p:cBhvr>
                                      <p:by x="52000" y="52000"/>
                                    </p:animScale>
                                  </p:childTnLst>
                                </p:cTn>
                              </p:par>
                            </p:childTnLst>
                          </p:cTn>
                        </p:par>
                        <p:par>
                          <p:cTn id="11" fill="hold">
                            <p:stCondLst>
                              <p:cond delay="4000"/>
                            </p:stCondLst>
                            <p:childTnLst>
                              <p:par>
                                <p:cTn id="12" presetID="22" presetClass="entr" presetSubtype="2"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right)">
                                      <p:cBhvr>
                                        <p:cTn id="14" dur="500"/>
                                        <p:tgtEl>
                                          <p:spTgt spid="37"/>
                                        </p:tgtEl>
                                      </p:cBhvr>
                                    </p:animEffect>
                                  </p:childTnLst>
                                </p:cTn>
                              </p:par>
                              <p:par>
                                <p:cTn id="15" presetID="2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 Percentiles: </a:t>
            </a:r>
            <a:br>
              <a:rPr lang="en-US" dirty="0" smtClean="0"/>
            </a:br>
            <a:r>
              <a:rPr lang="en-US" dirty="0"/>
              <a:t>Inbound to City Center </a:t>
            </a:r>
            <a:r>
              <a:rPr lang="en-US" dirty="0" smtClean="0"/>
              <a:t>– All Day</a:t>
            </a: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l="686" t="14410" r="4025" b="6340"/>
          <a:stretch/>
        </p:blipFill>
        <p:spPr bwMode="auto">
          <a:xfrm>
            <a:off x="1036320" y="1972323"/>
            <a:ext cx="10119360" cy="4156938"/>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34518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Time Percentiles: </a:t>
            </a:r>
            <a:br>
              <a:rPr lang="en-US" dirty="0"/>
            </a:br>
            <a:r>
              <a:rPr lang="en-US" dirty="0" smtClean="0"/>
              <a:t>Inbound to City Center </a:t>
            </a:r>
            <a:r>
              <a:rPr lang="en-US" dirty="0"/>
              <a:t>– </a:t>
            </a:r>
            <a:r>
              <a:rPr lang="en-US" dirty="0" smtClean="0"/>
              <a:t>AM Peak</a:t>
            </a:r>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l="134" t="14433" r="3846" b="5928"/>
          <a:stretch/>
        </p:blipFill>
        <p:spPr bwMode="auto">
          <a:xfrm>
            <a:off x="1035721" y="2020300"/>
            <a:ext cx="10120558" cy="4090416"/>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17395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Time Percentiles: </a:t>
            </a:r>
            <a:br>
              <a:rPr lang="en-US" dirty="0"/>
            </a:br>
            <a:r>
              <a:rPr lang="en-US" dirty="0" smtClean="0"/>
              <a:t>Outbound from City Center </a:t>
            </a:r>
            <a:r>
              <a:rPr lang="en-US" dirty="0"/>
              <a:t>– All Day</a:t>
            </a:r>
          </a:p>
        </p:txBody>
      </p:sp>
      <p:pic>
        <p:nvPicPr>
          <p:cNvPr id="6" name="Picture 5"/>
          <p:cNvPicPr/>
          <p:nvPr/>
        </p:nvPicPr>
        <p:blipFill rotWithShape="1">
          <a:blip r:embed="rId3">
            <a:extLst>
              <a:ext uri="{28A0092B-C50C-407E-A947-70E740481C1C}">
                <a14:useLocalDpi xmlns:a14="http://schemas.microsoft.com/office/drawing/2010/main" val="0"/>
              </a:ext>
            </a:extLst>
          </a:blip>
          <a:srcRect l="789" t="13439" r="3767" b="5778"/>
          <a:stretch/>
        </p:blipFill>
        <p:spPr bwMode="auto">
          <a:xfrm>
            <a:off x="1064398" y="1947672"/>
            <a:ext cx="10063204" cy="4187952"/>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1601261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Application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 Quantify changes to a roadway</a:t>
            </a:r>
          </a:p>
          <a:p>
            <a:pPr lvl="1">
              <a:buFont typeface="Arial" panose="020B0604020202020204" pitchFamily="34" charset="0"/>
              <a:buChar char="•"/>
            </a:pPr>
            <a:r>
              <a:rPr lang="en-US" sz="2400" dirty="0" smtClean="0"/>
              <a:t>Inform future decisions</a:t>
            </a:r>
            <a:endParaRPr lang="en-US" sz="2600" dirty="0" smtClean="0"/>
          </a:p>
          <a:p>
            <a:pPr>
              <a:buFont typeface="Arial" panose="020B0604020202020204" pitchFamily="34" charset="0"/>
              <a:buChar char="•"/>
            </a:pPr>
            <a:r>
              <a:rPr lang="en-US" sz="2600" dirty="0" smtClean="0"/>
              <a:t>Determine the impact of road diets on transit</a:t>
            </a:r>
          </a:p>
          <a:p>
            <a:pPr lvl="1">
              <a:buFont typeface="Arial" panose="020B0604020202020204" pitchFamily="34" charset="0"/>
              <a:buChar char="•"/>
            </a:pPr>
            <a:r>
              <a:rPr lang="en-US" sz="2400" dirty="0" smtClean="0"/>
              <a:t>Traditionally excluded</a:t>
            </a:r>
          </a:p>
          <a:p>
            <a:pPr lvl="1">
              <a:buFont typeface="Arial" panose="020B0604020202020204" pitchFamily="34" charset="0"/>
              <a:buChar char="•"/>
            </a:pPr>
            <a:r>
              <a:rPr lang="en-US" sz="2400" dirty="0" smtClean="0"/>
              <a:t>Understudied</a:t>
            </a:r>
          </a:p>
          <a:p>
            <a:pPr>
              <a:buFont typeface="Arial" panose="020B0604020202020204" pitchFamily="34" charset="0"/>
              <a:buChar char="•"/>
            </a:pPr>
            <a:r>
              <a:rPr lang="en-US" sz="2600" dirty="0"/>
              <a:t> </a:t>
            </a:r>
            <a:r>
              <a:rPr lang="en-US" sz="2600" dirty="0" smtClean="0"/>
              <a:t>Examine effect of new Transit only bridge</a:t>
            </a:r>
          </a:p>
          <a:p>
            <a:pPr lvl="1">
              <a:buFont typeface="Arial" panose="020B0604020202020204" pitchFamily="34" charset="0"/>
              <a:buChar char="•"/>
            </a:pPr>
            <a:r>
              <a:rPr lang="en-US" sz="2400" dirty="0" smtClean="0"/>
              <a:t>Evaluate performance of transit</a:t>
            </a:r>
            <a:endParaRPr lang="en-US" sz="2800" dirty="0" smtClean="0"/>
          </a:p>
          <a:p>
            <a:pPr>
              <a:buFont typeface="Arial" panose="020B0604020202020204" pitchFamily="34" charset="0"/>
              <a:buChar char="•"/>
            </a:pPr>
            <a:r>
              <a:rPr lang="en-US" sz="2600" dirty="0" smtClean="0"/>
              <a:t> Another </a:t>
            </a:r>
            <a:r>
              <a:rPr lang="en-US" sz="2600" dirty="0"/>
              <a:t>use </a:t>
            </a:r>
            <a:r>
              <a:rPr lang="en-US" sz="2600" dirty="0" smtClean="0"/>
              <a:t>for transit </a:t>
            </a:r>
            <a:r>
              <a:rPr lang="en-US" sz="2600" dirty="0"/>
              <a:t>high-resolution </a:t>
            </a:r>
            <a:r>
              <a:rPr lang="en-US" sz="2600" dirty="0" smtClean="0"/>
              <a:t>data </a:t>
            </a:r>
            <a:endParaRPr lang="en-US" sz="2600" dirty="0"/>
          </a:p>
          <a:p>
            <a:pPr>
              <a:buFont typeface="Arial" panose="020B0604020202020204" pitchFamily="34" charset="0"/>
              <a:buChar char="•"/>
            </a:pPr>
            <a:endParaRPr lang="en-US" sz="2600" dirty="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t>Introduction              </a:t>
            </a:r>
            <a:r>
              <a:rPr lang="en-US" dirty="0" smtClean="0">
                <a:solidFill>
                  <a:schemeClr val="accent1">
                    <a:lumMod val="50000"/>
                  </a:schemeClr>
                </a:solidFill>
              </a:rPr>
              <a:t>   Methodology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99134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Time Percentiles: </a:t>
            </a:r>
            <a:br>
              <a:rPr lang="en-US" dirty="0"/>
            </a:br>
            <a:r>
              <a:rPr lang="en-US" dirty="0" smtClean="0"/>
              <a:t>Outbound from City Center </a:t>
            </a:r>
            <a:r>
              <a:rPr lang="en-US" dirty="0"/>
              <a:t>– PM Peak</a:t>
            </a:r>
          </a:p>
        </p:txBody>
      </p:sp>
      <p:pic>
        <p:nvPicPr>
          <p:cNvPr id="6" name="Picture 5"/>
          <p:cNvPicPr/>
          <p:nvPr/>
        </p:nvPicPr>
        <p:blipFill rotWithShape="1">
          <a:blip r:embed="rId3">
            <a:extLst>
              <a:ext uri="{28A0092B-C50C-407E-A947-70E740481C1C}">
                <a14:useLocalDpi xmlns:a14="http://schemas.microsoft.com/office/drawing/2010/main" val="0"/>
              </a:ext>
            </a:extLst>
          </a:blip>
          <a:srcRect l="667" t="13471" r="3981" b="6168"/>
          <a:stretch/>
        </p:blipFill>
        <p:spPr bwMode="auto">
          <a:xfrm>
            <a:off x="1085088" y="2008108"/>
            <a:ext cx="10058400" cy="4100922"/>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481822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a:t>
            </a:r>
            <a:r>
              <a:rPr lang="en-US" dirty="0" err="1" smtClean="0"/>
              <a:t>Tilikum</a:t>
            </a:r>
            <a:r>
              <a:rPr lang="en-US" dirty="0" smtClean="0"/>
              <a:t> Crossing</a:t>
            </a:r>
            <a:endParaRPr lang="en-US" dirty="0"/>
          </a:p>
        </p:txBody>
      </p:sp>
      <p:sp>
        <p:nvSpPr>
          <p:cNvPr id="6"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 Travel Time Increased</a:t>
            </a:r>
          </a:p>
          <a:p>
            <a:pPr>
              <a:buFont typeface="Arial" panose="020B0604020202020204" pitchFamily="34" charset="0"/>
              <a:buChar char="•"/>
            </a:pPr>
            <a:r>
              <a:rPr lang="en-US" sz="2600" dirty="0"/>
              <a:t> </a:t>
            </a:r>
            <a:r>
              <a:rPr lang="en-US" sz="2600" dirty="0" smtClean="0"/>
              <a:t>Range of travel times in peak period was reduced</a:t>
            </a:r>
          </a:p>
          <a:p>
            <a:pPr>
              <a:buFont typeface="Arial" panose="020B0604020202020204" pitchFamily="34" charset="0"/>
              <a:buChar char="•"/>
            </a:pPr>
            <a:r>
              <a:rPr lang="en-US" sz="2600" dirty="0"/>
              <a:t> </a:t>
            </a:r>
            <a:r>
              <a:rPr lang="en-US" sz="2600" dirty="0" smtClean="0"/>
              <a:t>Increase on-time performance</a:t>
            </a:r>
          </a:p>
          <a:p>
            <a:pPr>
              <a:buFont typeface="Arial" panose="020B0604020202020204" pitchFamily="34" charset="0"/>
              <a:buChar char="•"/>
            </a:pPr>
            <a:r>
              <a:rPr lang="en-US" sz="2600" dirty="0"/>
              <a:t> </a:t>
            </a:r>
            <a:r>
              <a:rPr lang="en-US" sz="2600" dirty="0" smtClean="0"/>
              <a:t>Assist with operational planning</a:t>
            </a:r>
          </a:p>
          <a:p>
            <a:pPr>
              <a:buFont typeface="Arial" panose="020B0604020202020204" pitchFamily="34" charset="0"/>
              <a:buChar char="•"/>
            </a:pPr>
            <a:r>
              <a:rPr lang="en-US" sz="2400" dirty="0" smtClean="0"/>
              <a:t> This </a:t>
            </a:r>
            <a:r>
              <a:rPr lang="en-US" sz="2400" dirty="0"/>
              <a:t>can save TriMet money</a:t>
            </a:r>
          </a:p>
          <a:p>
            <a:pPr>
              <a:buFont typeface="Arial" panose="020B0604020202020204" pitchFamily="34" charset="0"/>
              <a:buChar char="•"/>
            </a:pPr>
            <a:endParaRPr lang="en-US" sz="2200" dirty="0" smtClean="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t>Tilikum</a:t>
            </a:r>
            <a:r>
              <a:rPr lang="en-US" dirty="0" smtClean="0"/>
              <a:t> Crossing                 </a:t>
            </a:r>
            <a:r>
              <a:rPr lang="en-US" dirty="0" smtClean="0">
                <a:solidFill>
                  <a:schemeClr val="accent1">
                    <a:lumMod val="50000"/>
                  </a:schemeClr>
                </a:solidFill>
              </a:rPr>
              <a:t>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1717218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The methodologies can quantify roadway changes</a:t>
            </a:r>
          </a:p>
          <a:p>
            <a:pPr>
              <a:buFont typeface="Arial" panose="020B0604020202020204" pitchFamily="34" charset="0"/>
              <a:buChar char="•"/>
            </a:pPr>
            <a:r>
              <a:rPr lang="en-US" sz="2600" dirty="0" smtClean="0"/>
              <a:t> Apply methodologies in new ways</a:t>
            </a:r>
          </a:p>
          <a:p>
            <a:pPr>
              <a:buFont typeface="Arial" panose="020B0604020202020204" pitchFamily="34" charset="0"/>
              <a:buChar char="•"/>
            </a:pPr>
            <a:r>
              <a:rPr lang="en-US" sz="2600" dirty="0"/>
              <a:t> </a:t>
            </a:r>
            <a:r>
              <a:rPr lang="en-US" sz="2600" dirty="0" smtClean="0"/>
              <a:t>Provide insights into how a change impacted transit and vehicles</a:t>
            </a:r>
          </a:p>
          <a:p>
            <a:pPr>
              <a:buFont typeface="Arial" panose="020B0604020202020204" pitchFamily="34" charset="0"/>
              <a:buChar char="•"/>
            </a:pPr>
            <a:r>
              <a:rPr lang="en-US" sz="2600" dirty="0"/>
              <a:t> </a:t>
            </a:r>
            <a:r>
              <a:rPr lang="en-US" sz="2600" dirty="0" smtClean="0"/>
              <a:t>Show how travel time reliability changes</a:t>
            </a:r>
          </a:p>
          <a:p>
            <a:pPr>
              <a:buFont typeface="Arial" panose="020B0604020202020204" pitchFamily="34" charset="0"/>
              <a:buChar char="•"/>
            </a:pPr>
            <a:r>
              <a:rPr lang="en-US" sz="2600" dirty="0"/>
              <a:t> </a:t>
            </a:r>
            <a:r>
              <a:rPr lang="en-US" sz="2600" dirty="0" smtClean="0"/>
              <a:t>Road diets are unlikely to increase congestion</a:t>
            </a:r>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solidFill>
                  <a:schemeClr val="accent1">
                    <a:lumMod val="50000"/>
                  </a:schemeClr>
                </a:solidFill>
              </a:rPr>
              <a:t>Tilikum</a:t>
            </a:r>
            <a:r>
              <a:rPr lang="en-US" dirty="0" smtClean="0">
                <a:solidFill>
                  <a:schemeClr val="accent1">
                    <a:lumMod val="50000"/>
                  </a:schemeClr>
                </a:solidFill>
              </a:rPr>
              <a:t> Crossing      </a:t>
            </a:r>
            <a:r>
              <a:rPr lang="en-US" dirty="0" smtClean="0"/>
              <a:t>           Conclusions</a:t>
            </a:r>
            <a:r>
              <a:rPr lang="en-US" dirty="0" smtClean="0">
                <a:solidFill>
                  <a:schemeClr val="accent1">
                    <a:lumMod val="50000"/>
                  </a:schemeClr>
                </a:solidFill>
              </a:rPr>
              <a:t>               Questions</a:t>
            </a:r>
            <a:endParaRPr lang="en-US" dirty="0">
              <a:solidFill>
                <a:schemeClr val="accent1">
                  <a:lumMod val="50000"/>
                </a:schemeClr>
              </a:solidFill>
            </a:endParaRPr>
          </a:p>
        </p:txBody>
      </p:sp>
    </p:spTree>
    <p:extLst>
      <p:ext uri="{BB962C8B-B14F-4D97-AF65-F5344CB8AC3E}">
        <p14:creationId xmlns:p14="http://schemas.microsoft.com/office/powerpoint/2010/main" val="3197710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758952"/>
            <a:ext cx="10180320" cy="3566160"/>
          </a:xfrm>
        </p:spPr>
        <p:txBody>
          <a:bodyPr>
            <a:noAutofit/>
          </a:bodyPr>
          <a:lstStyle/>
          <a:p>
            <a:r>
              <a:rPr lang="en-US" dirty="0" smtClean="0"/>
              <a:t>Thank you for Listening.</a:t>
            </a:r>
            <a:r>
              <a:rPr lang="en-US" i="1" dirty="0" smtClean="0"/>
              <a:t/>
            </a:r>
            <a:br>
              <a:rPr lang="en-US" i="1" dirty="0" smtClean="0"/>
            </a:br>
            <a:r>
              <a:rPr lang="en-US" sz="3200" i="1" dirty="0" smtClean="0"/>
              <a:t> </a:t>
            </a:r>
            <a:r>
              <a:rPr lang="en-US" i="1" dirty="0"/>
              <a:t/>
            </a:r>
            <a:br>
              <a:rPr lang="en-US" i="1" dirty="0"/>
            </a:br>
            <a:r>
              <a:rPr lang="en-US" i="1" dirty="0" smtClean="0"/>
              <a:t>Any Questions?</a:t>
            </a:r>
            <a:endParaRPr lang="en-US" i="1"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7280" y="5551990"/>
            <a:ext cx="2750870" cy="54864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4475" y="5634553"/>
            <a:ext cx="2072313" cy="383514"/>
          </a:xfrm>
          <a:prstGeom prst="rect">
            <a:avLst/>
          </a:prstGeom>
        </p:spPr>
      </p:pic>
      <p:pic>
        <p:nvPicPr>
          <p:cNvPr id="8" name="Picture 7" descr="https://upload.wikimedia.org/wikipedia/en/thumb/1/12/TriMet_logo.svg/1280px-TriMet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4769" y="5551990"/>
            <a:ext cx="2333087" cy="548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a:t>
            </a:r>
            <a:r>
              <a:rPr lang="en-US" dirty="0" smtClean="0"/>
              <a:t>Questions</a:t>
            </a:r>
            <a:endParaRPr lang="en-US" dirty="0"/>
          </a:p>
        </p:txBody>
      </p:sp>
      <p:sp>
        <p:nvSpPr>
          <p:cNvPr id="11" name="Subtitle 2"/>
          <p:cNvSpPr>
            <a:spLocks noGrp="1"/>
          </p:cNvSpPr>
          <p:nvPr>
            <p:ph type="subTitle" idx="1"/>
          </p:nvPr>
        </p:nvSpPr>
        <p:spPr>
          <a:xfrm>
            <a:off x="1097280" y="4325112"/>
            <a:ext cx="10361946" cy="2019321"/>
          </a:xfrm>
        </p:spPr>
        <p:txBody>
          <a:bodyPr>
            <a:normAutofit/>
          </a:bodyPr>
          <a:lstStyle/>
          <a:p>
            <a:pPr>
              <a:lnSpc>
                <a:spcPct val="100000"/>
              </a:lnSpc>
              <a:spcBef>
                <a:spcPts val="0"/>
              </a:spcBef>
              <a:spcAft>
                <a:spcPts val="0"/>
              </a:spcAft>
            </a:pPr>
            <a:r>
              <a:rPr lang="en-US" cap="small" dirty="0" smtClean="0"/>
              <a:t>TRAVIS </a:t>
            </a:r>
            <a:r>
              <a:rPr lang="en-US" cap="small" dirty="0"/>
              <a:t>B. </a:t>
            </a:r>
            <a:r>
              <a:rPr lang="en-US" cap="small" dirty="0" smtClean="0"/>
              <a:t>GLICK (presenter)</a:t>
            </a:r>
            <a:r>
              <a:rPr lang="en-US" cap="small" dirty="0" smtClean="0"/>
              <a:t>				     </a:t>
            </a:r>
            <a:r>
              <a:rPr lang="en-US" cap="small" dirty="0" smtClean="0"/>
              <a:t>tglick@pdx.edu</a:t>
            </a:r>
          </a:p>
          <a:p>
            <a:pPr>
              <a:lnSpc>
                <a:spcPct val="100000"/>
              </a:lnSpc>
              <a:spcBef>
                <a:spcPts val="0"/>
              </a:spcBef>
              <a:spcAft>
                <a:spcPts val="0"/>
              </a:spcAft>
            </a:pPr>
            <a:r>
              <a:rPr lang="en-US" cap="small" dirty="0" smtClean="0"/>
              <a:t>Dr. MIGUEL A. FIGLIOZZI					 </a:t>
            </a:r>
            <a:r>
              <a:rPr lang="en-US" sz="1250" cap="small" dirty="0" smtClean="0"/>
              <a:t> </a:t>
            </a:r>
            <a:r>
              <a:rPr lang="en-US" cap="small" dirty="0" smtClean="0"/>
              <a:t>figliozzi@pdx.edu</a:t>
            </a:r>
            <a:endParaRPr lang="en-US" cap="small" dirty="0" smtClean="0"/>
          </a:p>
        </p:txBody>
      </p:sp>
    </p:spTree>
    <p:extLst>
      <p:ext uri="{BB962C8B-B14F-4D97-AF65-F5344CB8AC3E}">
        <p14:creationId xmlns:p14="http://schemas.microsoft.com/office/powerpoint/2010/main" val="3540273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 Stop Level &amp; Disturbance</a:t>
            </a:r>
            <a:endParaRPr lang="en-US" dirty="0"/>
          </a:p>
        </p:txBody>
      </p:sp>
      <p:sp>
        <p:nvSpPr>
          <p:cNvPr id="5" name="Content Placeholder 2"/>
          <p:cNvSpPr>
            <a:spLocks noGrp="1"/>
          </p:cNvSpPr>
          <p:nvPr>
            <p:ph idx="1"/>
          </p:nvPr>
        </p:nvSpPr>
        <p:spPr>
          <a:xfrm>
            <a:off x="1097280" y="1845734"/>
            <a:ext cx="10058400" cy="4313766"/>
          </a:xfrm>
        </p:spPr>
        <p:txBody>
          <a:bodyPr>
            <a:normAutofit/>
          </a:bodyPr>
          <a:lstStyle/>
          <a:p>
            <a:pPr>
              <a:buFont typeface="Arial" panose="020B0604020202020204" pitchFamily="34" charset="0"/>
              <a:buChar char="•"/>
            </a:pPr>
            <a:r>
              <a:rPr lang="en-US" sz="2600" dirty="0" smtClean="0"/>
              <a:t>High Resolution GPS Data </a:t>
            </a:r>
          </a:p>
          <a:p>
            <a:pPr>
              <a:buFont typeface="Arial" panose="020B0604020202020204" pitchFamily="34" charset="0"/>
              <a:buChar char="•"/>
            </a:pPr>
            <a:r>
              <a:rPr lang="en-US" sz="2600" dirty="0" smtClean="0"/>
              <a:t>Stop Level</a:t>
            </a:r>
          </a:p>
          <a:p>
            <a:pPr lvl="1">
              <a:buFont typeface="Arial" panose="020B0604020202020204" pitchFamily="34" charset="0"/>
              <a:buChar char="•"/>
            </a:pPr>
            <a:r>
              <a:rPr lang="en-US" sz="2400" dirty="0" smtClean="0"/>
              <a:t>Data collected at the bus stops</a:t>
            </a:r>
          </a:p>
          <a:p>
            <a:pPr lvl="2">
              <a:buFont typeface="Arial" panose="020B0604020202020204" pitchFamily="34" charset="0"/>
              <a:buChar char="•"/>
            </a:pPr>
            <a:r>
              <a:rPr lang="en-US" sz="2000" dirty="0" err="1" smtClean="0"/>
              <a:t>Ons</a:t>
            </a:r>
            <a:r>
              <a:rPr lang="en-US" sz="2000" dirty="0" smtClean="0"/>
              <a:t>, Offs, Lift, Dwell, Door Operations, Door Open Time</a:t>
            </a:r>
          </a:p>
          <a:p>
            <a:pPr lvl="1">
              <a:buFont typeface="Arial" panose="020B0604020202020204" pitchFamily="34" charset="0"/>
              <a:buChar char="•"/>
            </a:pPr>
            <a:r>
              <a:rPr lang="en-US" sz="2400" dirty="0" smtClean="0"/>
              <a:t>Widespread implementation</a:t>
            </a:r>
          </a:p>
          <a:p>
            <a:pPr lvl="1">
              <a:buFont typeface="Arial" panose="020B0604020202020204" pitchFamily="34" charset="0"/>
              <a:buChar char="•"/>
            </a:pPr>
            <a:r>
              <a:rPr lang="en-US" sz="2400" dirty="0" smtClean="0"/>
              <a:t>Widely used to analyze routes, segments, and bus stops</a:t>
            </a:r>
          </a:p>
          <a:p>
            <a:pPr>
              <a:buFont typeface="Arial" panose="020B0604020202020204" pitchFamily="34" charset="0"/>
              <a:buChar char="•"/>
            </a:pPr>
            <a:r>
              <a:rPr lang="en-US" sz="2800" dirty="0" smtClean="0"/>
              <a:t>Disturbance Data</a:t>
            </a:r>
          </a:p>
          <a:p>
            <a:pPr lvl="1">
              <a:buFont typeface="Arial" panose="020B0604020202020204" pitchFamily="34" charset="0"/>
              <a:buChar char="•"/>
            </a:pPr>
            <a:r>
              <a:rPr lang="en-US" sz="2400" dirty="0" smtClean="0"/>
              <a:t>Data collected when the wheels stop</a:t>
            </a:r>
          </a:p>
          <a:p>
            <a:pPr>
              <a:buFont typeface="Arial" panose="020B0604020202020204" pitchFamily="34" charset="0"/>
              <a:buChar char="•"/>
            </a:pPr>
            <a:r>
              <a:rPr lang="en-US" sz="2600" dirty="0" smtClean="0"/>
              <a:t>Cost: Free… but…</a:t>
            </a:r>
            <a:endParaRPr lang="en-US" sz="2600" dirty="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t>Introduction              </a:t>
            </a:r>
            <a:r>
              <a:rPr lang="en-US" dirty="0" smtClean="0">
                <a:solidFill>
                  <a:schemeClr val="accent1">
                    <a:lumMod val="50000"/>
                  </a:schemeClr>
                </a:solidFill>
              </a:rPr>
              <a:t>   Methodology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420542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6"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 25ft segments along each study area</a:t>
            </a:r>
          </a:p>
          <a:p>
            <a:pPr>
              <a:buFont typeface="Arial" panose="020B0604020202020204" pitchFamily="34" charset="0"/>
              <a:buChar char="•"/>
            </a:pPr>
            <a:r>
              <a:rPr lang="en-US" sz="2600" dirty="0"/>
              <a:t> </a:t>
            </a:r>
            <a:r>
              <a:rPr lang="en-US" sz="2600" dirty="0" smtClean="0"/>
              <a:t>Speeds extracted for each segment </a:t>
            </a:r>
          </a:p>
          <a:p>
            <a:pPr lvl="1">
              <a:buFont typeface="Arial" panose="020B0604020202020204" pitchFamily="34" charset="0"/>
              <a:buChar char="•"/>
            </a:pPr>
            <a:r>
              <a:rPr lang="en-US" sz="2400" dirty="0" smtClean="0"/>
              <a:t>before and after case</a:t>
            </a:r>
          </a:p>
          <a:p>
            <a:pPr>
              <a:buFont typeface="Arial" panose="020B0604020202020204" pitchFamily="34" charset="0"/>
              <a:buChar char="•"/>
            </a:pPr>
            <a:r>
              <a:rPr lang="en-US" sz="2600" dirty="0"/>
              <a:t> </a:t>
            </a:r>
            <a:r>
              <a:rPr lang="en-US" sz="2600" dirty="0" smtClean="0"/>
              <a:t>Compiled by:</a:t>
            </a:r>
          </a:p>
          <a:p>
            <a:pPr lvl="1">
              <a:buFont typeface="Arial" panose="020B0604020202020204" pitchFamily="34" charset="0"/>
              <a:buChar char="•"/>
            </a:pPr>
            <a:r>
              <a:rPr lang="en-US" sz="2400" dirty="0" smtClean="0"/>
              <a:t>Percentile </a:t>
            </a:r>
          </a:p>
          <a:p>
            <a:pPr lvl="1">
              <a:buFont typeface="Arial" panose="020B0604020202020204" pitchFamily="34" charset="0"/>
              <a:buChar char="•"/>
            </a:pPr>
            <a:r>
              <a:rPr lang="en-US" sz="2400" dirty="0" smtClean="0"/>
              <a:t>Time of Day</a:t>
            </a:r>
          </a:p>
          <a:p>
            <a:pPr marL="0" indent="0">
              <a:buNone/>
            </a:pPr>
            <a:endParaRPr lang="en-US" sz="2600" dirty="0" smtClean="0"/>
          </a:p>
          <a:p>
            <a:pPr lvl="1">
              <a:buFont typeface="Arial" panose="020B0604020202020204" pitchFamily="34" charset="0"/>
              <a:buChar char="•"/>
            </a:pPr>
            <a:endParaRPr lang="en-US" sz="2200" dirty="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a:t>
            </a:r>
            <a:r>
              <a:rPr lang="en-US" dirty="0" smtClean="0"/>
              <a:t>Methodology</a:t>
            </a:r>
            <a:r>
              <a:rPr lang="en-US" dirty="0" smtClean="0">
                <a:solidFill>
                  <a:schemeClr val="accent1">
                    <a:lumMod val="50000"/>
                  </a:schemeClr>
                </a:solidFill>
              </a:rPr>
              <a:t>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483954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Percentiles</a:t>
            </a:r>
            <a:endParaRPr lang="en-US" dirty="0"/>
          </a:p>
        </p:txBody>
      </p:sp>
      <p:pic>
        <p:nvPicPr>
          <p:cNvPr id="7" name="Picture 6"/>
          <p:cNvPicPr>
            <a:picLocks noChangeAspect="1"/>
          </p:cNvPicPr>
          <p:nvPr/>
        </p:nvPicPr>
        <p:blipFill>
          <a:blip r:embed="rId3"/>
          <a:stretch>
            <a:fillRect/>
          </a:stretch>
        </p:blipFill>
        <p:spPr>
          <a:xfrm>
            <a:off x="2278958" y="2064241"/>
            <a:ext cx="7634083" cy="4041234"/>
          </a:xfrm>
          <a:prstGeom prst="rect">
            <a:avLst/>
          </a:prstGeom>
        </p:spPr>
      </p:pic>
      <p:sp>
        <p:nvSpPr>
          <p:cNvPr id="6" name="Rectangle 5"/>
          <p:cNvSpPr/>
          <p:nvPr/>
        </p:nvSpPr>
        <p:spPr>
          <a:xfrm>
            <a:off x="3784600" y="4559300"/>
            <a:ext cx="2540000" cy="8509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a:t>
            </a:r>
            <a:r>
              <a:rPr lang="en-US" dirty="0" smtClean="0"/>
              <a:t>Methodology</a:t>
            </a:r>
            <a:r>
              <a:rPr lang="en-US" dirty="0" smtClean="0">
                <a:solidFill>
                  <a:schemeClr val="accent1">
                    <a:lumMod val="50000"/>
                  </a:schemeClr>
                </a:solidFill>
              </a:rPr>
              <a:t>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
        <p:nvSpPr>
          <p:cNvPr id="8" name="Rectangle 7"/>
          <p:cNvSpPr/>
          <p:nvPr/>
        </p:nvSpPr>
        <p:spPr>
          <a:xfrm>
            <a:off x="6437871" y="2434281"/>
            <a:ext cx="259492" cy="29759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18173" y="2434281"/>
            <a:ext cx="259492" cy="29759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71106" y="2456731"/>
            <a:ext cx="259492" cy="297591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81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Day</a:t>
            </a:r>
            <a:endParaRPr lang="en-US" dirty="0"/>
          </a:p>
        </p:txBody>
      </p:sp>
      <p:pic>
        <p:nvPicPr>
          <p:cNvPr id="5" name="Picture 4"/>
          <p:cNvPicPr>
            <a:picLocks noChangeAspect="1"/>
          </p:cNvPicPr>
          <p:nvPr/>
        </p:nvPicPr>
        <p:blipFill>
          <a:blip r:embed="rId3"/>
          <a:stretch>
            <a:fillRect/>
          </a:stretch>
        </p:blipFill>
        <p:spPr>
          <a:xfrm>
            <a:off x="2278959" y="2064241"/>
            <a:ext cx="7634081" cy="4041234"/>
          </a:xfrm>
          <a:prstGeom prst="rect">
            <a:avLst/>
          </a:prstGeom>
        </p:spPr>
      </p:pic>
      <p:sp>
        <p:nvSpPr>
          <p:cNvPr id="6" name="Rectangle 5"/>
          <p:cNvSpPr/>
          <p:nvPr/>
        </p:nvSpPr>
        <p:spPr>
          <a:xfrm>
            <a:off x="3784600" y="2400300"/>
            <a:ext cx="2540000" cy="30099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a:t>
            </a:r>
            <a:r>
              <a:rPr lang="en-US" dirty="0" smtClean="0"/>
              <a:t>Methodology</a:t>
            </a:r>
            <a:r>
              <a:rPr lang="en-US" dirty="0" smtClean="0">
                <a:solidFill>
                  <a:schemeClr val="accent1">
                    <a:lumMod val="50000"/>
                  </a:schemeClr>
                </a:solidFill>
              </a:rPr>
              <a:t>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37211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3485" y="2057374"/>
            <a:ext cx="11141150" cy="1828800"/>
            <a:chOff x="0" y="2312370"/>
            <a:chExt cx="11141150" cy="1828800"/>
          </a:xfrm>
        </p:grpSpPr>
        <p:pic>
          <p:nvPicPr>
            <p:cNvPr id="6" name="Picture 5"/>
            <p:cNvPicPr>
              <a:picLocks noChangeAspect="1"/>
            </p:cNvPicPr>
            <p:nvPr/>
          </p:nvPicPr>
          <p:blipFill>
            <a:blip r:embed="rId3"/>
            <a:stretch>
              <a:fillRect/>
            </a:stretch>
          </p:blipFill>
          <p:spPr>
            <a:xfrm>
              <a:off x="7668252" y="2312370"/>
              <a:ext cx="3472898" cy="1828800"/>
            </a:xfrm>
            <a:prstGeom prst="rect">
              <a:avLst/>
            </a:prstGeom>
          </p:spPr>
        </p:pic>
        <p:pic>
          <p:nvPicPr>
            <p:cNvPr id="7" name="Picture 6"/>
            <p:cNvPicPr>
              <a:picLocks noChangeAspect="1"/>
            </p:cNvPicPr>
            <p:nvPr/>
          </p:nvPicPr>
          <p:blipFill>
            <a:blip r:embed="rId4"/>
            <a:stretch>
              <a:fillRect/>
            </a:stretch>
          </p:blipFill>
          <p:spPr>
            <a:xfrm>
              <a:off x="3825499" y="2312370"/>
              <a:ext cx="3454689" cy="1828800"/>
            </a:xfrm>
            <a:prstGeom prst="rect">
              <a:avLst/>
            </a:prstGeom>
          </p:spPr>
        </p:pic>
        <p:pic>
          <p:nvPicPr>
            <p:cNvPr id="8" name="Picture 7"/>
            <p:cNvPicPr>
              <a:picLocks noChangeAspect="1"/>
            </p:cNvPicPr>
            <p:nvPr/>
          </p:nvPicPr>
          <p:blipFill>
            <a:blip r:embed="rId5"/>
            <a:stretch>
              <a:fillRect/>
            </a:stretch>
          </p:blipFill>
          <p:spPr>
            <a:xfrm>
              <a:off x="0" y="2312370"/>
              <a:ext cx="3454690" cy="1828800"/>
            </a:xfrm>
            <a:prstGeom prst="rect">
              <a:avLst/>
            </a:prstGeom>
          </p:spPr>
        </p:pic>
        <p:sp>
          <p:nvSpPr>
            <p:cNvPr id="9" name="TextBox 8"/>
            <p:cNvSpPr txBox="1"/>
            <p:nvPr/>
          </p:nvSpPr>
          <p:spPr>
            <a:xfrm>
              <a:off x="3456944" y="2698650"/>
              <a:ext cx="392183" cy="553998"/>
            </a:xfrm>
            <a:prstGeom prst="rect">
              <a:avLst/>
            </a:prstGeom>
            <a:noFill/>
          </p:spPr>
          <p:txBody>
            <a:bodyPr wrap="square" rtlCol="0">
              <a:spAutoFit/>
            </a:bodyPr>
            <a:lstStyle/>
            <a:p>
              <a:r>
                <a:rPr lang="en-US" sz="3000" dirty="0" smtClean="0"/>
                <a:t>_</a:t>
              </a:r>
              <a:endParaRPr lang="en-US" sz="3000" dirty="0"/>
            </a:p>
          </p:txBody>
        </p:sp>
        <p:sp>
          <p:nvSpPr>
            <p:cNvPr id="10" name="TextBox 9"/>
            <p:cNvSpPr txBox="1"/>
            <p:nvPr/>
          </p:nvSpPr>
          <p:spPr>
            <a:xfrm>
              <a:off x="7299631" y="2851051"/>
              <a:ext cx="392183" cy="553998"/>
            </a:xfrm>
            <a:prstGeom prst="rect">
              <a:avLst/>
            </a:prstGeom>
            <a:noFill/>
          </p:spPr>
          <p:txBody>
            <a:bodyPr wrap="square" rtlCol="0">
              <a:spAutoFit/>
            </a:bodyPr>
            <a:lstStyle/>
            <a:p>
              <a:r>
                <a:rPr lang="en-US" sz="3000" dirty="0" smtClean="0"/>
                <a:t>=</a:t>
              </a:r>
              <a:endParaRPr lang="en-US" sz="3000" dirty="0"/>
            </a:p>
          </p:txBody>
        </p:sp>
      </p:grpSp>
      <p:grpSp>
        <p:nvGrpSpPr>
          <p:cNvPr id="11" name="Group 10"/>
          <p:cNvGrpSpPr/>
          <p:nvPr/>
        </p:nvGrpSpPr>
        <p:grpSpPr>
          <a:xfrm>
            <a:off x="493485" y="4141892"/>
            <a:ext cx="11141150" cy="1828800"/>
            <a:chOff x="0" y="4164664"/>
            <a:chExt cx="11141150" cy="1828800"/>
          </a:xfrm>
        </p:grpSpPr>
        <p:pic>
          <p:nvPicPr>
            <p:cNvPr id="12" name="Picture 11"/>
            <p:cNvPicPr>
              <a:picLocks noChangeAspect="1"/>
            </p:cNvPicPr>
            <p:nvPr/>
          </p:nvPicPr>
          <p:blipFill>
            <a:blip r:embed="rId3"/>
            <a:stretch>
              <a:fillRect/>
            </a:stretch>
          </p:blipFill>
          <p:spPr>
            <a:xfrm>
              <a:off x="7668252" y="4164664"/>
              <a:ext cx="3472898" cy="1828800"/>
            </a:xfrm>
            <a:prstGeom prst="rect">
              <a:avLst/>
            </a:prstGeom>
          </p:spPr>
        </p:pic>
        <p:pic>
          <p:nvPicPr>
            <p:cNvPr id="13" name="Picture 12"/>
            <p:cNvPicPr>
              <a:picLocks noChangeAspect="1"/>
            </p:cNvPicPr>
            <p:nvPr/>
          </p:nvPicPr>
          <p:blipFill>
            <a:blip r:embed="rId4"/>
            <a:stretch>
              <a:fillRect/>
            </a:stretch>
          </p:blipFill>
          <p:spPr>
            <a:xfrm>
              <a:off x="3825499" y="4164664"/>
              <a:ext cx="3454689" cy="1828800"/>
            </a:xfrm>
            <a:prstGeom prst="rect">
              <a:avLst/>
            </a:prstGeom>
          </p:spPr>
        </p:pic>
        <p:pic>
          <p:nvPicPr>
            <p:cNvPr id="14" name="Picture 13"/>
            <p:cNvPicPr>
              <a:picLocks noChangeAspect="1"/>
            </p:cNvPicPr>
            <p:nvPr/>
          </p:nvPicPr>
          <p:blipFill>
            <a:blip r:embed="rId5"/>
            <a:stretch>
              <a:fillRect/>
            </a:stretch>
          </p:blipFill>
          <p:spPr>
            <a:xfrm>
              <a:off x="0" y="4164664"/>
              <a:ext cx="3454690" cy="1828800"/>
            </a:xfrm>
            <a:prstGeom prst="rect">
              <a:avLst/>
            </a:prstGeom>
          </p:spPr>
        </p:pic>
        <p:sp>
          <p:nvSpPr>
            <p:cNvPr id="15" name="TextBox 14"/>
            <p:cNvSpPr txBox="1"/>
            <p:nvPr/>
          </p:nvSpPr>
          <p:spPr>
            <a:xfrm>
              <a:off x="3456944" y="4550944"/>
              <a:ext cx="392183" cy="553998"/>
            </a:xfrm>
            <a:prstGeom prst="rect">
              <a:avLst/>
            </a:prstGeom>
            <a:noFill/>
          </p:spPr>
          <p:txBody>
            <a:bodyPr wrap="square" rtlCol="0">
              <a:spAutoFit/>
            </a:bodyPr>
            <a:lstStyle/>
            <a:p>
              <a:r>
                <a:rPr lang="en-US" sz="3000" dirty="0" smtClean="0"/>
                <a:t>_</a:t>
              </a:r>
              <a:endParaRPr lang="en-US" sz="3000" dirty="0"/>
            </a:p>
          </p:txBody>
        </p:sp>
        <p:sp>
          <p:nvSpPr>
            <p:cNvPr id="16" name="TextBox 15"/>
            <p:cNvSpPr txBox="1"/>
            <p:nvPr/>
          </p:nvSpPr>
          <p:spPr>
            <a:xfrm>
              <a:off x="7299631" y="4703345"/>
              <a:ext cx="392183" cy="553998"/>
            </a:xfrm>
            <a:prstGeom prst="rect">
              <a:avLst/>
            </a:prstGeom>
            <a:noFill/>
          </p:spPr>
          <p:txBody>
            <a:bodyPr wrap="square" rtlCol="0">
              <a:spAutoFit/>
            </a:bodyPr>
            <a:lstStyle/>
            <a:p>
              <a:r>
                <a:rPr lang="en-US" sz="3000" dirty="0" smtClean="0"/>
                <a:t>=</a:t>
              </a:r>
              <a:endParaRPr lang="en-US" sz="3000" dirty="0"/>
            </a:p>
          </p:txBody>
        </p:sp>
        <p:pic>
          <p:nvPicPr>
            <p:cNvPr id="17" name="Picture 16"/>
            <p:cNvPicPr>
              <a:picLocks noChangeAspect="1"/>
            </p:cNvPicPr>
            <p:nvPr/>
          </p:nvPicPr>
          <p:blipFill>
            <a:blip r:embed="rId6"/>
            <a:stretch>
              <a:fillRect/>
            </a:stretch>
          </p:blipFill>
          <p:spPr>
            <a:xfrm>
              <a:off x="7668252" y="4164665"/>
              <a:ext cx="3472898" cy="1828799"/>
            </a:xfrm>
            <a:prstGeom prst="rect">
              <a:avLst/>
            </a:prstGeom>
          </p:spPr>
        </p:pic>
        <p:pic>
          <p:nvPicPr>
            <p:cNvPr id="18" name="Picture 17"/>
            <p:cNvPicPr>
              <a:picLocks noChangeAspect="1"/>
            </p:cNvPicPr>
            <p:nvPr/>
          </p:nvPicPr>
          <p:blipFill>
            <a:blip r:embed="rId7"/>
            <a:stretch>
              <a:fillRect/>
            </a:stretch>
          </p:blipFill>
          <p:spPr>
            <a:xfrm>
              <a:off x="3822821" y="4164664"/>
              <a:ext cx="3454690" cy="1828800"/>
            </a:xfrm>
            <a:prstGeom prst="rect">
              <a:avLst/>
            </a:prstGeom>
          </p:spPr>
        </p:pic>
        <p:pic>
          <p:nvPicPr>
            <p:cNvPr id="19" name="Picture 18"/>
            <p:cNvPicPr>
              <a:picLocks noChangeAspect="1"/>
            </p:cNvPicPr>
            <p:nvPr/>
          </p:nvPicPr>
          <p:blipFill>
            <a:blip r:embed="rId8"/>
            <a:stretch>
              <a:fillRect/>
            </a:stretch>
          </p:blipFill>
          <p:spPr>
            <a:xfrm>
              <a:off x="0" y="4164664"/>
              <a:ext cx="3454690" cy="1828800"/>
            </a:xfrm>
            <a:prstGeom prst="rect">
              <a:avLst/>
            </a:prstGeom>
          </p:spPr>
        </p:pic>
      </p:grpSp>
      <p:sp>
        <p:nvSpPr>
          <p:cNvPr id="22" name="Title 1"/>
          <p:cNvSpPr>
            <a:spLocks noGrp="1"/>
          </p:cNvSpPr>
          <p:nvPr>
            <p:ph type="title"/>
          </p:nvPr>
        </p:nvSpPr>
        <p:spPr/>
        <p:txBody>
          <a:bodyPr/>
          <a:lstStyle/>
          <a:p>
            <a:r>
              <a:rPr lang="en-US" dirty="0" smtClean="0"/>
              <a:t>After minus Before equals Difference</a:t>
            </a:r>
            <a:endParaRPr lang="en-US" dirty="0"/>
          </a:p>
        </p:txBody>
      </p:sp>
      <p:sp>
        <p:nvSpPr>
          <p:cNvPr id="20" name="TextBox 19"/>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a:t>
            </a:r>
            <a:r>
              <a:rPr lang="en-US" dirty="0" smtClean="0"/>
              <a:t>Methodology</a:t>
            </a:r>
            <a:r>
              <a:rPr lang="en-US" dirty="0" smtClean="0">
                <a:solidFill>
                  <a:schemeClr val="accent1">
                    <a:lumMod val="50000"/>
                  </a:schemeClr>
                </a:solidFill>
              </a:rPr>
              <a:t>                 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219192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Diets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 Reduce the width or number of travel lanes to add:</a:t>
            </a:r>
          </a:p>
          <a:p>
            <a:pPr lvl="1">
              <a:buFont typeface="Arial" panose="020B0604020202020204" pitchFamily="34" charset="0"/>
              <a:buChar char="•"/>
            </a:pPr>
            <a:r>
              <a:rPr lang="en-US" sz="2400" dirty="0"/>
              <a:t>B</a:t>
            </a:r>
            <a:r>
              <a:rPr lang="en-US" sz="2400" dirty="0" smtClean="0"/>
              <a:t>ike lanes</a:t>
            </a:r>
          </a:p>
          <a:p>
            <a:pPr lvl="1">
              <a:buFont typeface="Arial" panose="020B0604020202020204" pitchFamily="34" charset="0"/>
              <a:buChar char="•"/>
            </a:pPr>
            <a:r>
              <a:rPr lang="en-US" sz="2400" dirty="0" smtClean="0"/>
              <a:t>Bike buffers</a:t>
            </a:r>
          </a:p>
          <a:p>
            <a:pPr lvl="1">
              <a:buFont typeface="Arial" panose="020B0604020202020204" pitchFamily="34" charset="0"/>
              <a:buChar char="•"/>
            </a:pPr>
            <a:r>
              <a:rPr lang="en-US" sz="2400" dirty="0" smtClean="0"/>
              <a:t>Transit lanes</a:t>
            </a:r>
          </a:p>
          <a:p>
            <a:pPr lvl="1">
              <a:buFont typeface="Arial" panose="020B0604020202020204" pitchFamily="34" charset="0"/>
              <a:buChar char="•"/>
            </a:pPr>
            <a:r>
              <a:rPr lang="en-US" sz="2400" dirty="0" smtClean="0"/>
              <a:t>Center turn lanes</a:t>
            </a:r>
          </a:p>
          <a:p>
            <a:pPr>
              <a:buFont typeface="Arial" panose="020B0604020202020204" pitchFamily="34" charset="0"/>
              <a:buChar char="•"/>
            </a:pPr>
            <a:r>
              <a:rPr lang="en-US" sz="2600" dirty="0"/>
              <a:t> </a:t>
            </a:r>
            <a:r>
              <a:rPr lang="en-US" sz="2600" dirty="0" smtClean="0"/>
              <a:t>Reduce travel speeds</a:t>
            </a:r>
          </a:p>
          <a:p>
            <a:pPr>
              <a:buFont typeface="Arial" panose="020B0604020202020204" pitchFamily="34" charset="0"/>
              <a:buChar char="•"/>
            </a:pPr>
            <a:r>
              <a:rPr lang="en-US" sz="2600" dirty="0" smtClean="0"/>
              <a:t> Increase safety</a:t>
            </a:r>
          </a:p>
          <a:p>
            <a:pPr lvl="1">
              <a:buFont typeface="Arial" panose="020B0604020202020204" pitchFamily="34" charset="0"/>
              <a:buChar char="•"/>
            </a:pPr>
            <a:endParaRPr lang="en-US" sz="2400" dirty="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a:t>
            </a:r>
            <a:r>
              <a:rPr lang="en-US" dirty="0" smtClean="0"/>
              <a:t>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Tree>
    <p:extLst>
      <p:ext uri="{BB962C8B-B14F-4D97-AF65-F5344CB8AC3E}">
        <p14:creationId xmlns:p14="http://schemas.microsoft.com/office/powerpoint/2010/main" val="98372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16</a:t>
            </a:r>
            <a:r>
              <a:rPr lang="en-US" baseline="30000" dirty="0" smtClean="0"/>
              <a:t>th</a:t>
            </a:r>
            <a:r>
              <a:rPr lang="en-US" dirty="0" smtClean="0"/>
              <a:t> Street</a:t>
            </a:r>
            <a:endParaRPr lang="en-US" dirty="0"/>
          </a:p>
        </p:txBody>
      </p:sp>
      <p:sp>
        <p:nvSpPr>
          <p:cNvPr id="4" name="TextBox 3"/>
          <p:cNvSpPr txBox="1"/>
          <p:nvPr/>
        </p:nvSpPr>
        <p:spPr>
          <a:xfrm>
            <a:off x="0" y="6450568"/>
            <a:ext cx="12192000" cy="369332"/>
          </a:xfrm>
          <a:prstGeom prst="rect">
            <a:avLst/>
          </a:prstGeom>
          <a:noFill/>
        </p:spPr>
        <p:txBody>
          <a:bodyPr wrap="square" rtlCol="0">
            <a:spAutoFit/>
          </a:bodyPr>
          <a:lstStyle/>
          <a:p>
            <a:pPr algn="ctr"/>
            <a:r>
              <a:rPr lang="en-US" dirty="0" smtClean="0">
                <a:solidFill>
                  <a:schemeClr val="accent1">
                    <a:lumMod val="50000"/>
                  </a:schemeClr>
                </a:solidFill>
              </a:rPr>
              <a:t>Introduction</a:t>
            </a:r>
            <a:r>
              <a:rPr lang="en-US" dirty="0" smtClean="0"/>
              <a:t>              </a:t>
            </a:r>
            <a:r>
              <a:rPr lang="en-US" dirty="0" smtClean="0">
                <a:solidFill>
                  <a:schemeClr val="accent1">
                    <a:lumMod val="50000"/>
                  </a:schemeClr>
                </a:solidFill>
              </a:rPr>
              <a:t>   Methodology                 </a:t>
            </a:r>
            <a:r>
              <a:rPr lang="en-US" dirty="0" smtClean="0"/>
              <a:t>Road Diet               </a:t>
            </a:r>
            <a:r>
              <a:rPr lang="en-US" dirty="0" err="1" smtClean="0">
                <a:solidFill>
                  <a:schemeClr val="accent1">
                    <a:lumMod val="50000"/>
                  </a:schemeClr>
                </a:solidFill>
              </a:rPr>
              <a:t>Tilikum</a:t>
            </a:r>
            <a:r>
              <a:rPr lang="en-US" dirty="0" smtClean="0">
                <a:solidFill>
                  <a:schemeClr val="accent1">
                    <a:lumMod val="50000"/>
                  </a:schemeClr>
                </a:solidFill>
              </a:rPr>
              <a:t> Crossing                 Conclusions               Questions</a:t>
            </a:r>
            <a:endParaRPr lang="en-US" dirty="0">
              <a:solidFill>
                <a:schemeClr val="accent1">
                  <a:lumMod val="50000"/>
                </a:schemeClr>
              </a:solidFill>
            </a:endParaRPr>
          </a:p>
        </p:txBody>
      </p:sp>
      <p:sp>
        <p:nvSpPr>
          <p:cNvPr id="3" name="Rectangle 2"/>
          <p:cNvSpPr/>
          <p:nvPr/>
        </p:nvSpPr>
        <p:spPr>
          <a:xfrm>
            <a:off x="568411" y="543697"/>
            <a:ext cx="10960443" cy="1729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1097280" y="2264995"/>
            <a:ext cx="10058400" cy="3184837"/>
          </a:xfrm>
          <a:prstGeom prst="rect">
            <a:avLst/>
          </a:prstGeom>
        </p:spPr>
      </p:pic>
      <p:pic>
        <p:nvPicPr>
          <p:cNvPr id="17" name="Picture 16"/>
          <p:cNvPicPr>
            <a:picLocks noChangeAspect="1"/>
          </p:cNvPicPr>
          <p:nvPr/>
        </p:nvPicPr>
        <p:blipFill>
          <a:blip r:embed="rId4"/>
          <a:stretch>
            <a:fillRect/>
          </a:stretch>
        </p:blipFill>
        <p:spPr>
          <a:xfrm>
            <a:off x="1097280" y="3540940"/>
            <a:ext cx="10058400" cy="2606539"/>
          </a:xfrm>
          <a:prstGeom prst="rect">
            <a:avLst/>
          </a:prstGeom>
        </p:spPr>
      </p:pic>
      <p:sp>
        <p:nvSpPr>
          <p:cNvPr id="18" name="Title 1"/>
          <p:cNvSpPr txBox="1">
            <a:spLocks/>
          </p:cNvSpPr>
          <p:nvPr/>
        </p:nvSpPr>
        <p:spPr>
          <a:xfrm>
            <a:off x="7611846" y="1698930"/>
            <a:ext cx="3531477" cy="116142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accent1">
                    <a:lumMod val="50000"/>
                  </a:schemeClr>
                </a:solidFill>
              </a:rPr>
              <a:t>Before</a:t>
            </a:r>
            <a:endParaRPr lang="en-US" dirty="0">
              <a:solidFill>
                <a:schemeClr val="accent1">
                  <a:lumMod val="50000"/>
                </a:schemeClr>
              </a:solidFill>
            </a:endParaRPr>
          </a:p>
        </p:txBody>
      </p:sp>
      <p:pic>
        <p:nvPicPr>
          <p:cNvPr id="19" name="Picture 18"/>
          <p:cNvPicPr>
            <a:picLocks noChangeAspect="1"/>
          </p:cNvPicPr>
          <p:nvPr/>
        </p:nvPicPr>
        <p:blipFill>
          <a:blip r:embed="rId5"/>
          <a:stretch>
            <a:fillRect/>
          </a:stretch>
        </p:blipFill>
        <p:spPr>
          <a:xfrm>
            <a:off x="1097280" y="185635"/>
            <a:ext cx="10058400" cy="4458878"/>
          </a:xfrm>
          <a:prstGeom prst="rect">
            <a:avLst/>
          </a:prstGeom>
        </p:spPr>
      </p:pic>
      <p:grpSp>
        <p:nvGrpSpPr>
          <p:cNvPr id="20" name="Group 19"/>
          <p:cNvGrpSpPr/>
          <p:nvPr/>
        </p:nvGrpSpPr>
        <p:grpSpPr>
          <a:xfrm>
            <a:off x="1097280" y="170600"/>
            <a:ext cx="10058400" cy="1847386"/>
            <a:chOff x="1097280" y="170600"/>
            <a:chExt cx="10058400" cy="1847386"/>
          </a:xfrm>
        </p:grpSpPr>
        <p:pic>
          <p:nvPicPr>
            <p:cNvPr id="21" name="Picture 20"/>
            <p:cNvPicPr>
              <a:picLocks noChangeAspect="1"/>
            </p:cNvPicPr>
            <p:nvPr/>
          </p:nvPicPr>
          <p:blipFill rotWithShape="1">
            <a:blip r:embed="rId6"/>
            <a:srcRect b="59552"/>
            <a:stretch/>
          </p:blipFill>
          <p:spPr>
            <a:xfrm>
              <a:off x="1097280" y="170600"/>
              <a:ext cx="10058400" cy="1847386"/>
            </a:xfrm>
            <a:prstGeom prst="rect">
              <a:avLst/>
            </a:prstGeom>
          </p:spPr>
        </p:pic>
        <p:sp>
          <p:nvSpPr>
            <p:cNvPr id="22" name="Title 1"/>
            <p:cNvSpPr txBox="1">
              <a:spLocks/>
            </p:cNvSpPr>
            <p:nvPr/>
          </p:nvSpPr>
          <p:spPr>
            <a:xfrm>
              <a:off x="1191873" y="513580"/>
              <a:ext cx="3531477" cy="116142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accent1">
                      <a:lumMod val="50000"/>
                    </a:schemeClr>
                  </a:solidFill>
                </a:rPr>
                <a:t>After</a:t>
              </a:r>
              <a:endParaRPr lang="en-US" dirty="0">
                <a:solidFill>
                  <a:schemeClr val="accent1">
                    <a:lumMod val="50000"/>
                  </a:schemeClr>
                </a:solidFill>
              </a:endParaRPr>
            </a:p>
          </p:txBody>
        </p:sp>
      </p:grpSp>
      <p:grpSp>
        <p:nvGrpSpPr>
          <p:cNvPr id="23" name="Group 22"/>
          <p:cNvGrpSpPr/>
          <p:nvPr/>
        </p:nvGrpSpPr>
        <p:grpSpPr>
          <a:xfrm>
            <a:off x="1097280" y="182886"/>
            <a:ext cx="10058400" cy="1955152"/>
            <a:chOff x="1191872" y="3555799"/>
            <a:chExt cx="10058400" cy="1955152"/>
          </a:xfrm>
        </p:grpSpPr>
        <p:pic>
          <p:nvPicPr>
            <p:cNvPr id="24" name="Picture 23"/>
            <p:cNvPicPr>
              <a:picLocks noChangeAspect="1"/>
            </p:cNvPicPr>
            <p:nvPr/>
          </p:nvPicPr>
          <p:blipFill rotWithShape="1">
            <a:blip r:embed="rId5"/>
            <a:srcRect b="56151"/>
            <a:stretch/>
          </p:blipFill>
          <p:spPr>
            <a:xfrm>
              <a:off x="1191872" y="3555799"/>
              <a:ext cx="10058400" cy="1955152"/>
            </a:xfrm>
            <a:prstGeom prst="rect">
              <a:avLst/>
            </a:prstGeom>
          </p:spPr>
        </p:pic>
        <p:sp>
          <p:nvSpPr>
            <p:cNvPr id="25" name="Title 1"/>
            <p:cNvSpPr txBox="1">
              <a:spLocks/>
            </p:cNvSpPr>
            <p:nvPr/>
          </p:nvSpPr>
          <p:spPr>
            <a:xfrm>
              <a:off x="1191872" y="4139371"/>
              <a:ext cx="3531477" cy="116142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accent1">
                      <a:lumMod val="50000"/>
                    </a:schemeClr>
                  </a:solidFill>
                </a:rPr>
                <a:t>Before</a:t>
              </a:r>
              <a:endParaRPr lang="en-US" dirty="0">
                <a:solidFill>
                  <a:schemeClr val="accent1">
                    <a:lumMod val="50000"/>
                  </a:schemeClr>
                </a:solidFill>
              </a:endParaRPr>
            </a:p>
          </p:txBody>
        </p:sp>
      </p:grpSp>
    </p:spTree>
    <p:extLst>
      <p:ext uri="{BB962C8B-B14F-4D97-AF65-F5344CB8AC3E}">
        <p14:creationId xmlns:p14="http://schemas.microsoft.com/office/powerpoint/2010/main" val="23991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accel="50000" decel="50000" fill="hold" nodeType="withEffect">
                                  <p:stCondLst>
                                    <p:cond delay="0"/>
                                  </p:stCondLst>
                                  <p:childTnLst>
                                    <p:animMotion origin="layout" path="M -3.95833E-6 0 L -0.00039 -0.30671 " pathEditMode="relative" rAng="0" ptsTypes="AA">
                                      <p:cBhvr>
                                        <p:cTn id="9" dur="2000" fill="hold"/>
                                        <p:tgtEl>
                                          <p:spTgt spid="16"/>
                                        </p:tgtEl>
                                        <p:attrNameLst>
                                          <p:attrName>ppt_x</p:attrName>
                                          <p:attrName>ppt_y</p:attrName>
                                        </p:attrNameLst>
                                      </p:cBhvr>
                                      <p:rCtr x="-26" y="-15347"/>
                                    </p:animMotion>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95833E-6 0 L 0.00013 0.19005 " pathEditMode="relative" rAng="0" ptsTypes="AA">
                                      <p:cBhvr>
                                        <p:cTn id="21" dur="2000" fill="hold"/>
                                        <p:tgtEl>
                                          <p:spTgt spid="17"/>
                                        </p:tgtEl>
                                        <p:attrNameLst>
                                          <p:attrName>ppt_x</p:attrName>
                                          <p:attrName>ppt_y</p:attrName>
                                        </p:attrNameLst>
                                      </p:cBhvr>
                                      <p:rCtr x="0" y="9491"/>
                                    </p:animMotion>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par>
                          <p:cTn id="26" fill="hold">
                            <p:stCondLst>
                              <p:cond delay="2500"/>
                            </p:stCondLst>
                            <p:childTnLst>
                              <p:par>
                                <p:cTn id="27" presetID="10" presetClass="exit" presetSubtype="0" fill="hold" nodeType="after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par>
                          <p:cTn id="30" fill="hold">
                            <p:stCondLst>
                              <p:cond delay="3000"/>
                            </p:stCondLst>
                            <p:childTnLst>
                              <p:par>
                                <p:cTn id="31" presetID="1" presetClass="exit" presetSubtype="0" fill="hold" grpId="1" nodeType="after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3.95833E-6 -7.40741E-7 L -0.00039 0.48681 " pathEditMode="relative" rAng="0" ptsTypes="AA">
                                      <p:cBhvr>
                                        <p:cTn id="46" dur="2000" fill="hold"/>
                                        <p:tgtEl>
                                          <p:spTgt spid="20"/>
                                        </p:tgtEl>
                                        <p:attrNameLst>
                                          <p:attrName>ppt_x</p:attrName>
                                          <p:attrName>ppt_y</p:attrName>
                                        </p:attrNameLst>
                                      </p:cBhvr>
                                      <p:rCtr x="-26" y="2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8" grpId="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8249</TotalTime>
  <Words>2387</Words>
  <Application>Microsoft Office PowerPoint</Application>
  <PresentationFormat>Widescreen</PresentationFormat>
  <Paragraphs>306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Retrospect</vt:lpstr>
      <vt:lpstr>Evaluating Route Changes Using High-Resolution Transit Data</vt:lpstr>
      <vt:lpstr>Project Application</vt:lpstr>
      <vt:lpstr>Data Sources – Stop Level &amp; Disturbance</vt:lpstr>
      <vt:lpstr>The Process</vt:lpstr>
      <vt:lpstr>Percentiles</vt:lpstr>
      <vt:lpstr>Time of Day</vt:lpstr>
      <vt:lpstr>After minus Before equals Difference</vt:lpstr>
      <vt:lpstr>Road Diets</vt:lpstr>
      <vt:lpstr>Study Area: 16th Street</vt:lpstr>
      <vt:lpstr>Study Area: 16th Street</vt:lpstr>
      <vt:lpstr>Study Area: 16th Street</vt:lpstr>
      <vt:lpstr>Road Diets</vt:lpstr>
      <vt:lpstr>Study Area: Tilikum Crossing</vt:lpstr>
      <vt:lpstr>Study Area: Eastside of Bridge</vt:lpstr>
      <vt:lpstr>Study Area: Eastside of Bridge</vt:lpstr>
      <vt:lpstr>Study Area: Tilikum Crossing</vt:lpstr>
      <vt:lpstr>Travel Time Percentiles:  Inbound to City Center – All Day</vt:lpstr>
      <vt:lpstr>Travel Time Percentiles:  Inbound to City Center – AM Peak</vt:lpstr>
      <vt:lpstr>Travel Time Percentiles:  Outbound from City Center – All Day</vt:lpstr>
      <vt:lpstr>Travel Time Percentiles:  Outbound from City Center – PM Peak</vt:lpstr>
      <vt:lpstr>Study Area: Tilikum Crossing</vt:lpstr>
      <vt:lpstr>Conclusions</vt:lpstr>
      <vt:lpstr>Thank you for Listening.   Any Questions?</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Before-and-After  Two Road Diets and a Bridge</dc:title>
  <dc:creator>Travis Glick</dc:creator>
  <cp:lastModifiedBy>Travis Glick</cp:lastModifiedBy>
  <cp:revision>140</cp:revision>
  <cp:lastPrinted>2017-08-10T17:25:50Z</cp:lastPrinted>
  <dcterms:created xsi:type="dcterms:W3CDTF">2017-08-06T18:02:50Z</dcterms:created>
  <dcterms:modified xsi:type="dcterms:W3CDTF">2019-05-20T17:51:57Z</dcterms:modified>
</cp:coreProperties>
</file>